
<file path=[Content_Types].xml><?xml version="1.0" encoding="utf-8"?>
<Types xmlns="http://schemas.openxmlformats.org/package/2006/content-types">
  <Default Extension="GIF" ContentType="image/gif"/>
  <Default Extension="jpeg" ContentType="image/jpeg"/>
  <Default Extension="jpg" ContentType="image/jpeg"/>
  <Default Extension="m4a" ContentType="audio/mp4"/>
  <Default Extension="png" ContentType="image/png"/>
  <Default Extension="rels" ContentType="application/vnd.openxmlformats-package.relationships+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7"/>
  </p:notesMasterIdLst>
  <p:sldIdLst>
    <p:sldId id="256" r:id="rId2"/>
    <p:sldId id="257" r:id="rId3"/>
    <p:sldId id="258" r:id="rId4"/>
    <p:sldId id="259" r:id="rId5"/>
    <p:sldId id="260" r:id="rId6"/>
    <p:sldId id="263" r:id="rId7"/>
    <p:sldId id="261" r:id="rId8"/>
    <p:sldId id="264" r:id="rId9"/>
    <p:sldId id="267" r:id="rId10"/>
    <p:sldId id="268" r:id="rId11"/>
    <p:sldId id="269" r:id="rId12"/>
    <p:sldId id="270" r:id="rId13"/>
    <p:sldId id="271" r:id="rId14"/>
    <p:sldId id="280" r:id="rId15"/>
    <p:sldId id="281" r:id="rId16"/>
    <p:sldId id="282" r:id="rId17"/>
    <p:sldId id="283" r:id="rId18"/>
    <p:sldId id="284" r:id="rId19"/>
    <p:sldId id="285" r:id="rId20"/>
    <p:sldId id="286" r:id="rId21"/>
    <p:sldId id="287" r:id="rId22"/>
    <p:sldId id="288" r:id="rId23"/>
    <p:sldId id="289" r:id="rId24"/>
    <p:sldId id="290" r:id="rId25"/>
    <p:sldId id="291" r:id="rId26"/>
    <p:sldId id="292" r:id="rId27"/>
    <p:sldId id="293" r:id="rId28"/>
    <p:sldId id="279" r:id="rId29"/>
    <p:sldId id="294" r:id="rId30"/>
    <p:sldId id="295" r:id="rId31"/>
    <p:sldId id="296" r:id="rId32"/>
    <p:sldId id="297" r:id="rId33"/>
    <p:sldId id="298" r:id="rId34"/>
    <p:sldId id="299" r:id="rId35"/>
    <p:sldId id="300" r:id="rId36"/>
    <p:sldId id="302" r:id="rId37"/>
    <p:sldId id="265" r:id="rId38"/>
    <p:sldId id="304" r:id="rId39"/>
    <p:sldId id="305" r:id="rId40"/>
    <p:sldId id="306" r:id="rId41"/>
    <p:sldId id="307" r:id="rId42"/>
    <p:sldId id="273" r:id="rId43"/>
    <p:sldId id="308" r:id="rId44"/>
    <p:sldId id="272" r:id="rId45"/>
    <p:sldId id="276" r:id="rId4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82" d="100"/>
          <a:sy n="82" d="100"/>
        </p:scale>
        <p:origin x="731" y="73"/>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notesMaster" Target="notesMasters/notesMaster1.xml"/><Relationship Id="rId50"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1"/>
    </mc:Choice>
    <mc:Fallback>
      <c:style val="1"/>
    </mc:Fallback>
  </mc:AlternateContent>
  <c:chart>
    <c:title>
      <c:tx>
        <c:rich>
          <a:bodyPr rot="0" spcFirstLastPara="1" vertOverflow="ellipsis" vert="horz" wrap="square" anchor="ctr" anchorCtr="1"/>
          <a:lstStyle/>
          <a:p>
            <a:pPr>
              <a:defRPr sz="3200" b="1" i="0" u="none" strike="noStrike" kern="1200" spc="600" baseline="0">
                <a:solidFill>
                  <a:schemeClr val="tx1">
                    <a:lumMod val="65000"/>
                    <a:lumOff val="35000"/>
                  </a:schemeClr>
                </a:solidFill>
                <a:latin typeface="造字工房悦黑（非商用）纤细体" pitchFamily="50" charset="-122"/>
                <a:ea typeface="造字工房悦黑（非商用）纤细体" pitchFamily="50" charset="-122"/>
                <a:cs typeface="+mn-cs"/>
              </a:defRPr>
            </a:pPr>
            <a:r>
              <a:rPr lang="zh-CN" altLang="en-US" sz="3200" b="1" spc="600" dirty="0">
                <a:latin typeface="造字工房悦黑（非商用）纤细体" pitchFamily="50" charset="-122"/>
                <a:ea typeface="造字工房悦黑（非商用）纤细体" pitchFamily="50" charset="-122"/>
              </a:rPr>
              <a:t>费茨定律的启示</a:t>
            </a:r>
          </a:p>
        </c:rich>
      </c:tx>
      <c:layout>
        <c:manualLayout>
          <c:xMode val="edge"/>
          <c:yMode val="edge"/>
          <c:x val="0.28125"/>
          <c:y val="8.9179553375454881E-3"/>
        </c:manualLayout>
      </c:layout>
      <c:overlay val="0"/>
      <c:spPr>
        <a:noFill/>
        <a:ln>
          <a:noFill/>
        </a:ln>
        <a:effectLst/>
      </c:spPr>
      <c:txPr>
        <a:bodyPr rot="0" spcFirstLastPara="1" vertOverflow="ellipsis" vert="horz" wrap="square" anchor="ctr" anchorCtr="1"/>
        <a:lstStyle/>
        <a:p>
          <a:pPr>
            <a:defRPr sz="3200" b="1" i="0" u="none" strike="noStrike" kern="1200" spc="600" baseline="0">
              <a:solidFill>
                <a:schemeClr val="tx1">
                  <a:lumMod val="65000"/>
                  <a:lumOff val="35000"/>
                </a:schemeClr>
              </a:solidFill>
              <a:latin typeface="造字工房悦黑（非商用）纤细体" pitchFamily="50" charset="-122"/>
              <a:ea typeface="造字工房悦黑（非商用）纤细体" pitchFamily="50" charset="-122"/>
              <a:cs typeface="+mn-cs"/>
            </a:defRPr>
          </a:pPr>
          <a:endParaRPr lang="zh-CN"/>
        </a:p>
      </c:txPr>
    </c:title>
    <c:autoTitleDeleted val="0"/>
    <c:plotArea>
      <c:layout/>
      <c:radarChart>
        <c:radarStyle val="marker"/>
        <c:varyColors val="0"/>
        <c:ser>
          <c:idx val="0"/>
          <c:order val="0"/>
          <c:tx>
            <c:strRef>
              <c:f>Sheet1!$B$1</c:f>
              <c:strCache>
                <c:ptCount val="1"/>
                <c:pt idx="0">
                  <c:v>系列 1</c:v>
                </c:pt>
              </c:strCache>
            </c:strRef>
          </c:tx>
          <c:spPr>
            <a:ln w="28575" cap="rnd">
              <a:solidFill>
                <a:schemeClr val="dk1">
                  <a:tint val="88500"/>
                </a:schemeClr>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Sheet1!$B$2:$B$6</c:f>
              <c:numCache>
                <c:formatCode>General</c:formatCode>
                <c:ptCount val="5"/>
                <c:pt idx="0">
                  <c:v>32</c:v>
                </c:pt>
                <c:pt idx="1">
                  <c:v>32</c:v>
                </c:pt>
                <c:pt idx="2">
                  <c:v>28</c:v>
                </c:pt>
                <c:pt idx="3">
                  <c:v>12</c:v>
                </c:pt>
                <c:pt idx="4">
                  <c:v>15</c:v>
                </c:pt>
              </c:numCache>
            </c:numRef>
          </c:val>
          <c:extLst>
            <c:ext xmlns:c16="http://schemas.microsoft.com/office/drawing/2014/chart" uri="{C3380CC4-5D6E-409C-BE32-E72D297353CC}">
              <c16:uniqueId val="{00000000-F4F3-4390-BB35-6872FC63351E}"/>
            </c:ext>
          </c:extLst>
        </c:ser>
        <c:ser>
          <c:idx val="1"/>
          <c:order val="1"/>
          <c:tx>
            <c:strRef>
              <c:f>Sheet1!$C$1</c:f>
              <c:strCache>
                <c:ptCount val="1"/>
                <c:pt idx="0">
                  <c:v>系列 2</c:v>
                </c:pt>
              </c:strCache>
            </c:strRef>
          </c:tx>
          <c:spPr>
            <a:ln w="28575" cap="rnd">
              <a:solidFill>
                <a:schemeClr val="dk1">
                  <a:tint val="55000"/>
                </a:schemeClr>
              </a:solidFill>
              <a:round/>
            </a:ln>
            <a:effectLst/>
          </c:spPr>
          <c:marker>
            <c:symbol val="none"/>
          </c:marker>
          <c:cat>
            <c:numRef>
              <c:f>Sheet1!$A$2:$A$6</c:f>
              <c:numCache>
                <c:formatCode>m/d/yyyy</c:formatCode>
                <c:ptCount val="5"/>
                <c:pt idx="0">
                  <c:v>37261</c:v>
                </c:pt>
                <c:pt idx="1">
                  <c:v>37262</c:v>
                </c:pt>
                <c:pt idx="2">
                  <c:v>37263</c:v>
                </c:pt>
                <c:pt idx="3">
                  <c:v>37264</c:v>
                </c:pt>
                <c:pt idx="4">
                  <c:v>37265</c:v>
                </c:pt>
              </c:numCache>
            </c:numRef>
          </c:cat>
          <c:val>
            <c:numRef>
              <c:f>Sheet1!$C$2:$C$6</c:f>
              <c:numCache>
                <c:formatCode>General</c:formatCode>
                <c:ptCount val="5"/>
                <c:pt idx="0">
                  <c:v>12</c:v>
                </c:pt>
                <c:pt idx="1">
                  <c:v>12</c:v>
                </c:pt>
                <c:pt idx="2">
                  <c:v>12</c:v>
                </c:pt>
                <c:pt idx="3">
                  <c:v>21</c:v>
                </c:pt>
                <c:pt idx="4">
                  <c:v>28</c:v>
                </c:pt>
              </c:numCache>
            </c:numRef>
          </c:val>
          <c:extLst>
            <c:ext xmlns:c16="http://schemas.microsoft.com/office/drawing/2014/chart" uri="{C3380CC4-5D6E-409C-BE32-E72D297353CC}">
              <c16:uniqueId val="{00000001-F4F3-4390-BB35-6872FC63351E}"/>
            </c:ext>
          </c:extLst>
        </c:ser>
        <c:dLbls>
          <c:showLegendKey val="0"/>
          <c:showVal val="0"/>
          <c:showCatName val="0"/>
          <c:showSerName val="0"/>
          <c:showPercent val="0"/>
          <c:showBubbleSize val="0"/>
        </c:dLbls>
        <c:axId val="239211952"/>
        <c:axId val="239212512"/>
      </c:radarChart>
      <c:catAx>
        <c:axId val="239211952"/>
        <c:scaling>
          <c:orientation val="minMax"/>
        </c:scaling>
        <c:delete val="1"/>
        <c:axPos val="b"/>
        <c:numFmt formatCode="m/d/yyyy" sourceLinked="1"/>
        <c:majorTickMark val="none"/>
        <c:minorTickMark val="none"/>
        <c:tickLblPos val="nextTo"/>
        <c:crossAx val="239212512"/>
        <c:crosses val="autoZero"/>
        <c:auto val="1"/>
        <c:lblAlgn val="ctr"/>
        <c:lblOffset val="100"/>
        <c:noMultiLvlLbl val="0"/>
      </c:catAx>
      <c:valAx>
        <c:axId val="239212512"/>
        <c:scaling>
          <c:orientation val="minMax"/>
        </c:scaling>
        <c:delete val="1"/>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crossAx val="239211952"/>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20">
  <a:schemeClr val="dk1"/>
  <cs:variation>
    <a:tint val="88500"/>
  </cs:variation>
  <cs:variation>
    <a:tint val="55000"/>
  </cs:variation>
  <cs:variation>
    <a:tint val="75000"/>
  </cs:variation>
  <cs:variation>
    <a:tint val="98500"/>
  </cs:variation>
  <cs:variation>
    <a:tint val="30000"/>
  </cs:variation>
  <cs:variation>
    <a:tint val="60000"/>
  </cs:variation>
  <cs:variation>
    <a:tint val="80000"/>
  </cs:variation>
</cs:colorStyle>
</file>

<file path=ppt/charts/style1.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D67319C-C158-48E8-9D38-AF32CEFEC45E}" type="datetimeFigureOut">
              <a:rPr lang="zh-CN" altLang="en-US" smtClean="0"/>
              <a:t>2022/10/16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E7D3CCB-7F12-4C54-82D4-BE3C6ECCE21F}" type="slidenum">
              <a:rPr lang="zh-CN" altLang="en-US" smtClean="0"/>
              <a:t>‹#›</a:t>
            </a:fld>
            <a:endParaRPr lang="zh-CN" altLang="en-US"/>
          </a:p>
        </p:txBody>
      </p:sp>
    </p:spTree>
    <p:extLst>
      <p:ext uri="{BB962C8B-B14F-4D97-AF65-F5344CB8AC3E}">
        <p14:creationId xmlns:p14="http://schemas.microsoft.com/office/powerpoint/2010/main" val="27747658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3928228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34879957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191089375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19939232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45283400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222022333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258665520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93094462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8096267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219238554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3D84B060-A72A-48FA-B8A5-9A13CB6EE623}" type="datetimeFigureOut">
              <a:rPr lang="zh-CN" altLang="en-US" smtClean="0"/>
              <a:t>2022/10/16</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3150986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D84B060-A72A-48FA-B8A5-9A13CB6EE623}" type="datetimeFigureOut">
              <a:rPr lang="zh-CN" altLang="en-US" smtClean="0"/>
              <a:t>2022/10/16</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FDEE6E18-B987-4CA3-B1F7-79909447FBD1}" type="slidenum">
              <a:rPr lang="zh-CN" altLang="en-US" smtClean="0"/>
              <a:t>‹#›</a:t>
            </a:fld>
            <a:endParaRPr lang="zh-CN" altLang="en-US"/>
          </a:p>
        </p:txBody>
      </p:sp>
    </p:spTree>
    <p:extLst>
      <p:ext uri="{BB962C8B-B14F-4D97-AF65-F5344CB8AC3E}">
        <p14:creationId xmlns:p14="http://schemas.microsoft.com/office/powerpoint/2010/main" val="309623119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image" Target="../media/image1.png"/><Relationship Id="rId1" Type="http://schemas.openxmlformats.org/officeDocument/2006/relationships/slideLayout" Target="../slideLayouts/slideLayout1.xml"/><Relationship Id="rId4" Type="http://schemas.openxmlformats.org/officeDocument/2006/relationships/hyperlink" Target="http://shop.oreilly.com/product/9780124079144.do"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image" Target="../media/image10.jp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25.GIF"/><Relationship Id="rId2" Type="http://schemas.openxmlformats.org/officeDocument/2006/relationships/image" Target="../media/image24.png"/><Relationship Id="rId1" Type="http://schemas.openxmlformats.org/officeDocument/2006/relationships/slideLayout" Target="../slideLayouts/slideLayout6.xml"/><Relationship Id="rId4" Type="http://schemas.openxmlformats.org/officeDocument/2006/relationships/image" Target="../media/image26.jpeg"/></Relationships>
</file>

<file path=ppt/slides/_rels/slide39.xml.rels><?xml version="1.0" encoding="UTF-8" standalone="yes"?>
<Relationships xmlns="http://schemas.openxmlformats.org/package/2006/relationships"><Relationship Id="rId2" Type="http://schemas.openxmlformats.org/officeDocument/2006/relationships/image" Target="../media/image27.jp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1.xml"/><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28.jpeg"/><Relationship Id="rId1" Type="http://schemas.openxmlformats.org/officeDocument/2006/relationships/slideLayout" Target="../slideLayouts/slideLayout6.xml"/><Relationship Id="rId5" Type="http://schemas.openxmlformats.org/officeDocument/2006/relationships/image" Target="../media/image31.jpeg"/><Relationship Id="rId4" Type="http://schemas.openxmlformats.org/officeDocument/2006/relationships/image" Target="../media/image3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32.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718610" y="0"/>
            <a:ext cx="5473390" cy="6858000"/>
          </a:xfrm>
          <a:prstGeom prst="rect">
            <a:avLst/>
          </a:prstGeom>
        </p:spPr>
      </p:pic>
      <p:pic>
        <p:nvPicPr>
          <p:cNvPr id="5" name="图片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88571" y="1603615"/>
            <a:ext cx="4328159" cy="5254385"/>
          </a:xfrm>
          <a:prstGeom prst="rect">
            <a:avLst/>
          </a:prstGeom>
        </p:spPr>
      </p:pic>
      <p:sp>
        <p:nvSpPr>
          <p:cNvPr id="6" name="文本框 5"/>
          <p:cNvSpPr txBox="1"/>
          <p:nvPr/>
        </p:nvSpPr>
        <p:spPr>
          <a:xfrm>
            <a:off x="209004" y="679268"/>
            <a:ext cx="6357259" cy="1200329"/>
          </a:xfrm>
          <a:prstGeom prst="rect">
            <a:avLst/>
          </a:prstGeom>
          <a:noFill/>
        </p:spPr>
        <p:txBody>
          <a:bodyPr wrap="square" rtlCol="0">
            <a:spAutoFit/>
          </a:bodyPr>
          <a:lstStyle/>
          <a:p>
            <a:r>
              <a:rPr lang="en-US" altLang="zh-CN" b="1" dirty="0"/>
              <a:t>Designing with the Mind in Mind, 2nd Edition </a:t>
            </a:r>
          </a:p>
          <a:p>
            <a:r>
              <a:rPr lang="en-US" altLang="zh-CN" b="1" dirty="0"/>
              <a:t>Simple Guide to Understanding User Interface Design Guidelines</a:t>
            </a:r>
          </a:p>
          <a:p>
            <a:pPr algn="r"/>
            <a:r>
              <a:rPr lang="en-US" altLang="zh-CN" dirty="0"/>
              <a:t>By </a:t>
            </a:r>
            <a:r>
              <a:rPr lang="en-US" altLang="zh-CN" dirty="0">
                <a:effectLst/>
                <a:hlinkClick r:id="rId4"/>
              </a:rPr>
              <a:t>Jeff Johnson</a:t>
            </a:r>
            <a:r>
              <a:rPr lang="en-US" altLang="zh-CN" dirty="0"/>
              <a:t> </a:t>
            </a:r>
          </a:p>
          <a:p>
            <a:endParaRPr lang="zh-CN" altLang="en-US" dirty="0"/>
          </a:p>
        </p:txBody>
      </p:sp>
      <p:sp>
        <p:nvSpPr>
          <p:cNvPr id="7" name="文本框 6"/>
          <p:cNvSpPr txBox="1"/>
          <p:nvPr/>
        </p:nvSpPr>
        <p:spPr>
          <a:xfrm>
            <a:off x="209003" y="79103"/>
            <a:ext cx="6357259" cy="923330"/>
          </a:xfrm>
          <a:prstGeom prst="rect">
            <a:avLst/>
          </a:prstGeom>
          <a:noFill/>
        </p:spPr>
        <p:txBody>
          <a:bodyPr wrap="square" rtlCol="0">
            <a:spAutoFit/>
          </a:bodyPr>
          <a:lstStyle/>
          <a:p>
            <a:r>
              <a:rPr lang="zh-CN" altLang="en-US" b="1" dirty="0"/>
              <a:t>以头脑设计思想设计</a:t>
            </a:r>
            <a:endParaRPr lang="en-US" altLang="zh-CN" b="1" dirty="0"/>
          </a:p>
          <a:p>
            <a:r>
              <a:rPr lang="zh-CN" altLang="en-US" b="1" dirty="0"/>
              <a:t>理解用户界面设计准则的简单指导</a:t>
            </a:r>
            <a:endParaRPr lang="en-US" altLang="zh-CN" b="1" dirty="0"/>
          </a:p>
          <a:p>
            <a:endParaRPr lang="zh-CN" altLang="en-US" dirty="0"/>
          </a:p>
        </p:txBody>
      </p:sp>
    </p:spTree>
    <p:extLst>
      <p:ext uri="{BB962C8B-B14F-4D97-AF65-F5344CB8AC3E}">
        <p14:creationId xmlns:p14="http://schemas.microsoft.com/office/powerpoint/2010/main" val="41022419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a:spLocks noChangeArrowheads="1"/>
          </p:cNvSpPr>
          <p:nvPr/>
        </p:nvSpPr>
        <p:spPr bwMode="auto">
          <a:xfrm>
            <a:off x="5067300" y="1360488"/>
            <a:ext cx="2087563"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3900" dirty="0">
                <a:latin typeface="造字工房悦黑体验版纤细体" pitchFamily="50" charset="-122"/>
                <a:ea typeface="造字工房悦黑体验版纤细体" pitchFamily="50" charset="-122"/>
              </a:rPr>
              <a:t>?</a:t>
            </a:r>
            <a:endParaRPr lang="zh-CN" altLang="en-US" sz="23900" dirty="0">
              <a:latin typeface="造字工房悦黑体验版纤细体" pitchFamily="50" charset="-122"/>
              <a:ea typeface="造字工房悦黑体验版纤细体" pitchFamily="50" charset="-122"/>
            </a:endParaRPr>
          </a:p>
        </p:txBody>
      </p:sp>
      <p:sp>
        <p:nvSpPr>
          <p:cNvPr id="5" name="文本框 3"/>
          <p:cNvSpPr txBox="1">
            <a:spLocks noChangeArrowheads="1"/>
          </p:cNvSpPr>
          <p:nvPr/>
        </p:nvSpPr>
        <p:spPr bwMode="auto">
          <a:xfrm>
            <a:off x="4206337" y="4867603"/>
            <a:ext cx="3809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latin typeface="造字工房典黑（非商用）超细体" pitchFamily="50" charset="-122"/>
                <a:ea typeface="造字工房典黑（非商用）超细体" pitchFamily="50" charset="-122"/>
              </a:rPr>
              <a:t>格式塔原理 是 什么</a:t>
            </a:r>
          </a:p>
        </p:txBody>
      </p:sp>
    </p:spTree>
    <p:extLst>
      <p:ext uri="{BB962C8B-B14F-4D97-AF65-F5344CB8AC3E}">
        <p14:creationId xmlns:p14="http://schemas.microsoft.com/office/powerpoint/2010/main" val="252159070"/>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6482" y="632012"/>
            <a:ext cx="9889174" cy="2462213"/>
          </a:xfrm>
          <a:prstGeom prst="rect">
            <a:avLst/>
          </a:prstGeom>
          <a:noFill/>
        </p:spPr>
        <p:txBody>
          <a:bodyPr wrap="square" rtlCol="0">
            <a:spAutoFit/>
          </a:bodyPr>
          <a:lstStyle/>
          <a:p>
            <a:r>
              <a:rPr lang="zh-CN" altLang="en-US" sz="3200" dirty="0">
                <a:latin typeface="张海山锐线体简"/>
              </a:rPr>
              <a:t>格式塔核心理论</a:t>
            </a:r>
            <a:endParaRPr lang="en-US" altLang="zh-CN" sz="3200" dirty="0">
              <a:latin typeface="张海山锐线体简"/>
            </a:endParaRPr>
          </a:p>
          <a:p>
            <a:endParaRPr lang="en-US" altLang="zh-CN" sz="3200" dirty="0">
              <a:latin typeface="张海山锐线体简"/>
            </a:endParaRPr>
          </a:p>
          <a:p>
            <a:pPr>
              <a:lnSpc>
                <a:spcPct val="150000"/>
              </a:lnSpc>
            </a:pPr>
            <a:r>
              <a:rPr lang="zh-CN" altLang="en-US" sz="2000" dirty="0">
                <a:latin typeface="张海山锐线体简"/>
              </a:rPr>
              <a:t>人的视觉是具有整体化、简化处理图形的倾向的。因此，当一个不完整的图形出现在人的视觉当中时，人的视觉思维会倾向于自动将其补全，使其变成一个已知的、完整的、常见的、整体图形，即“完形”。</a:t>
            </a:r>
          </a:p>
        </p:txBody>
      </p:sp>
    </p:spTree>
    <p:extLst>
      <p:ext uri="{BB962C8B-B14F-4D97-AF65-F5344CB8AC3E}">
        <p14:creationId xmlns:p14="http://schemas.microsoft.com/office/powerpoint/2010/main" val="2290552745"/>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4" name="矩形 13"/>
          <p:cNvSpPr/>
          <p:nvPr/>
        </p:nvSpPr>
        <p:spPr>
          <a:xfrm rot="2700000">
            <a:off x="2604821" y="1716432"/>
            <a:ext cx="1596756" cy="159675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矩形 14"/>
          <p:cNvSpPr/>
          <p:nvPr/>
        </p:nvSpPr>
        <p:spPr>
          <a:xfrm rot="2700000">
            <a:off x="5443271" y="1716431"/>
            <a:ext cx="1596756" cy="159675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rot="2700000">
            <a:off x="8281721" y="1716431"/>
            <a:ext cx="1596756" cy="159675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 name="组合 1"/>
          <p:cNvGrpSpPr/>
          <p:nvPr/>
        </p:nvGrpSpPr>
        <p:grpSpPr>
          <a:xfrm>
            <a:off x="3702213" y="109367"/>
            <a:ext cx="5018882" cy="1085132"/>
            <a:chOff x="3634978" y="664428"/>
            <a:chExt cx="5018882" cy="1261433"/>
          </a:xfrm>
        </p:grpSpPr>
        <p:sp>
          <p:nvSpPr>
            <p:cNvPr id="13" name="文本框 6"/>
            <p:cNvSpPr txBox="1">
              <a:spLocks noChangeArrowheads="1"/>
            </p:cNvSpPr>
            <p:nvPr/>
          </p:nvSpPr>
          <p:spPr bwMode="auto">
            <a:xfrm>
              <a:off x="4829969" y="664428"/>
              <a:ext cx="2628900"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4400" spc="1300" dirty="0">
                  <a:solidFill>
                    <a:schemeClr val="bg1"/>
                  </a:solidFill>
                  <a:latin typeface="造字工房悦黑体验版纤细体" pitchFamily="50" charset="-122"/>
                  <a:ea typeface="造字工房悦黑体验版纤细体" pitchFamily="50" charset="-122"/>
                </a:rPr>
                <a:t>格式塔</a:t>
              </a:r>
            </a:p>
          </p:txBody>
        </p:sp>
        <p:sp>
          <p:nvSpPr>
            <p:cNvPr id="18" name="文本框 6"/>
            <p:cNvSpPr txBox="1">
              <a:spLocks noChangeArrowheads="1"/>
            </p:cNvSpPr>
            <p:nvPr/>
          </p:nvSpPr>
          <p:spPr bwMode="auto">
            <a:xfrm>
              <a:off x="3634978" y="1525751"/>
              <a:ext cx="50188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a:lnSpc>
                  <a:spcPct val="100000"/>
                </a:lnSpc>
                <a:spcBef>
                  <a:spcPct val="0"/>
                </a:spcBef>
                <a:buNone/>
              </a:pPr>
              <a:r>
                <a:rPr lang="en-US" altLang="zh-CN" sz="2000" spc="1300" dirty="0">
                  <a:solidFill>
                    <a:schemeClr val="bg1"/>
                  </a:solidFill>
                  <a:latin typeface="造字工房悦黑体验版纤细体" pitchFamily="50" charset="-122"/>
                  <a:ea typeface="造字工房悦黑体验版纤细体" pitchFamily="50" charset="-122"/>
                </a:rPr>
                <a:t>Gestalt</a:t>
              </a:r>
              <a:endParaRPr lang="zh-CN" altLang="en-US" sz="2000" spc="1300" dirty="0">
                <a:solidFill>
                  <a:schemeClr val="bg1"/>
                </a:solidFill>
                <a:latin typeface="造字工房悦黑体验版纤细体" pitchFamily="50" charset="-122"/>
                <a:ea typeface="造字工房悦黑体验版纤细体" pitchFamily="50" charset="-122"/>
              </a:endParaRPr>
            </a:p>
          </p:txBody>
        </p:sp>
      </p:grpSp>
      <p:sp>
        <p:nvSpPr>
          <p:cNvPr id="19" name="文本框 18"/>
          <p:cNvSpPr txBox="1"/>
          <p:nvPr/>
        </p:nvSpPr>
        <p:spPr>
          <a:xfrm>
            <a:off x="2555790" y="2222420"/>
            <a:ext cx="1758486" cy="892552"/>
          </a:xfrm>
          <a:prstGeom prst="rect">
            <a:avLst/>
          </a:prstGeom>
          <a:noFill/>
        </p:spPr>
        <p:txBody>
          <a:bodyPr wrap="square" rtlCol="0">
            <a:spAutoFit/>
          </a:bodyPr>
          <a:lstStyle/>
          <a:p>
            <a:pPr algn="ctr"/>
            <a:r>
              <a:rPr lang="zh-CN" altLang="en-US" sz="2600" dirty="0">
                <a:solidFill>
                  <a:schemeClr val="bg1">
                    <a:lumMod val="95000"/>
                  </a:schemeClr>
                </a:solidFill>
                <a:latin typeface="造字工房悦黑体验版纤细体" pitchFamily="50" charset="-122"/>
                <a:ea typeface="造字工房悦黑体验版纤细体" pitchFamily="50" charset="-122"/>
              </a:rPr>
              <a:t>接近性</a:t>
            </a:r>
            <a:endParaRPr lang="en-US" altLang="zh-CN" sz="2600" dirty="0">
              <a:solidFill>
                <a:schemeClr val="bg1">
                  <a:lumMod val="95000"/>
                </a:schemeClr>
              </a:solidFill>
              <a:latin typeface="造字工房悦黑体验版纤细体" pitchFamily="50" charset="-122"/>
              <a:ea typeface="造字工房悦黑体验版纤细体" pitchFamily="50" charset="-122"/>
            </a:endParaRPr>
          </a:p>
          <a:p>
            <a:pPr algn="ctr"/>
            <a:r>
              <a:rPr lang="en-US" altLang="zh-CN" sz="2600" dirty="0">
                <a:solidFill>
                  <a:schemeClr val="bg1">
                    <a:lumMod val="95000"/>
                  </a:schemeClr>
                </a:solidFill>
                <a:latin typeface="造字工房悦黑体验版纤细体" pitchFamily="50" charset="-122"/>
                <a:ea typeface="造字工房悦黑体验版纤细体" pitchFamily="50" charset="-122"/>
              </a:rPr>
              <a:t>(</a:t>
            </a:r>
            <a:r>
              <a:rPr lang="zh-CN" altLang="en-US" sz="2600" dirty="0">
                <a:solidFill>
                  <a:schemeClr val="bg1">
                    <a:lumMod val="95000"/>
                  </a:schemeClr>
                </a:solidFill>
                <a:latin typeface="造字工房悦黑体验版纤细体" pitchFamily="50" charset="-122"/>
                <a:ea typeface="造字工房悦黑体验版纤细体" pitchFamily="50" charset="-122"/>
              </a:rPr>
              <a:t>位置</a:t>
            </a:r>
            <a:r>
              <a:rPr lang="en-US" altLang="zh-CN" sz="2600" dirty="0">
                <a:solidFill>
                  <a:schemeClr val="bg1">
                    <a:lumMod val="95000"/>
                  </a:schemeClr>
                </a:solidFill>
                <a:latin typeface="造字工房悦黑体验版纤细体" pitchFamily="50" charset="-122"/>
                <a:ea typeface="造字工房悦黑体验版纤细体" pitchFamily="50" charset="-122"/>
              </a:rPr>
              <a:t>)</a:t>
            </a:r>
            <a:endParaRPr lang="zh-CN" altLang="en-US" sz="2600" dirty="0">
              <a:solidFill>
                <a:schemeClr val="bg1">
                  <a:lumMod val="95000"/>
                </a:schemeClr>
              </a:solidFill>
              <a:latin typeface="造字工房悦黑体验版纤细体" pitchFamily="50" charset="-122"/>
              <a:ea typeface="造字工房悦黑体验版纤细体" pitchFamily="50" charset="-122"/>
            </a:endParaRPr>
          </a:p>
        </p:txBody>
      </p:sp>
      <p:sp>
        <p:nvSpPr>
          <p:cNvPr id="20" name="文本框 19"/>
          <p:cNvSpPr txBox="1"/>
          <p:nvPr/>
        </p:nvSpPr>
        <p:spPr>
          <a:xfrm>
            <a:off x="5389477" y="2222420"/>
            <a:ext cx="1758486" cy="892552"/>
          </a:xfrm>
          <a:prstGeom prst="rect">
            <a:avLst/>
          </a:prstGeom>
          <a:noFill/>
        </p:spPr>
        <p:txBody>
          <a:bodyPr wrap="square" rtlCol="0">
            <a:spAutoFit/>
          </a:bodyPr>
          <a:lstStyle/>
          <a:p>
            <a:pPr algn="ctr"/>
            <a:r>
              <a:rPr lang="zh-CN" altLang="en-US" sz="2600" dirty="0">
                <a:solidFill>
                  <a:schemeClr val="bg1">
                    <a:lumMod val="95000"/>
                  </a:schemeClr>
                </a:solidFill>
                <a:latin typeface="造字工房悦黑体验版纤细体" pitchFamily="50" charset="-122"/>
                <a:ea typeface="造字工房悦黑体验版纤细体" pitchFamily="50" charset="-122"/>
              </a:rPr>
              <a:t>相似性</a:t>
            </a:r>
            <a:endParaRPr lang="en-US" altLang="zh-CN" sz="2600" dirty="0">
              <a:solidFill>
                <a:schemeClr val="bg1">
                  <a:lumMod val="95000"/>
                </a:schemeClr>
              </a:solidFill>
              <a:latin typeface="造字工房悦黑体验版纤细体" pitchFamily="50" charset="-122"/>
              <a:ea typeface="造字工房悦黑体验版纤细体" pitchFamily="50" charset="-122"/>
            </a:endParaRPr>
          </a:p>
          <a:p>
            <a:pPr algn="ctr"/>
            <a:r>
              <a:rPr lang="en-US" altLang="zh-CN" sz="2600" dirty="0">
                <a:solidFill>
                  <a:schemeClr val="bg1">
                    <a:lumMod val="95000"/>
                  </a:schemeClr>
                </a:solidFill>
                <a:latin typeface="造字工房悦黑体验版纤细体" pitchFamily="50" charset="-122"/>
                <a:ea typeface="造字工房悦黑体验版纤细体" pitchFamily="50" charset="-122"/>
              </a:rPr>
              <a:t>(</a:t>
            </a:r>
            <a:r>
              <a:rPr lang="zh-CN" altLang="en-US" sz="2600" dirty="0">
                <a:solidFill>
                  <a:schemeClr val="bg1">
                    <a:lumMod val="95000"/>
                  </a:schemeClr>
                </a:solidFill>
                <a:latin typeface="造字工房悦黑体验版纤细体" pitchFamily="50" charset="-122"/>
                <a:ea typeface="造字工房悦黑体验版纤细体" pitchFamily="50" charset="-122"/>
              </a:rPr>
              <a:t>内容</a:t>
            </a:r>
            <a:r>
              <a:rPr lang="en-US" altLang="zh-CN" sz="2600" dirty="0">
                <a:solidFill>
                  <a:schemeClr val="bg1">
                    <a:lumMod val="95000"/>
                  </a:schemeClr>
                </a:solidFill>
                <a:latin typeface="造字工房悦黑体验版纤细体" pitchFamily="50" charset="-122"/>
                <a:ea typeface="造字工房悦黑体验版纤细体" pitchFamily="50" charset="-122"/>
              </a:rPr>
              <a:t>)</a:t>
            </a:r>
            <a:endParaRPr lang="zh-CN" altLang="en-US" sz="2600" dirty="0">
              <a:solidFill>
                <a:schemeClr val="bg1">
                  <a:lumMod val="95000"/>
                </a:schemeClr>
              </a:solidFill>
              <a:latin typeface="造字工房悦黑体验版纤细体" pitchFamily="50" charset="-122"/>
              <a:ea typeface="造字工房悦黑体验版纤细体" pitchFamily="50" charset="-122"/>
            </a:endParaRPr>
          </a:p>
        </p:txBody>
      </p:sp>
      <p:sp>
        <p:nvSpPr>
          <p:cNvPr id="21" name="文本框 20"/>
          <p:cNvSpPr txBox="1"/>
          <p:nvPr/>
        </p:nvSpPr>
        <p:spPr>
          <a:xfrm>
            <a:off x="8232690" y="2222420"/>
            <a:ext cx="1758486" cy="492443"/>
          </a:xfrm>
          <a:prstGeom prst="rect">
            <a:avLst/>
          </a:prstGeom>
          <a:noFill/>
        </p:spPr>
        <p:txBody>
          <a:bodyPr wrap="square" rtlCol="0">
            <a:spAutoFit/>
          </a:bodyPr>
          <a:lstStyle/>
          <a:p>
            <a:pPr algn="ctr"/>
            <a:r>
              <a:rPr lang="zh-CN" altLang="en-US" sz="2600" dirty="0">
                <a:solidFill>
                  <a:schemeClr val="bg1">
                    <a:lumMod val="95000"/>
                  </a:schemeClr>
                </a:solidFill>
                <a:latin typeface="造字工房悦黑体验版纤细体" pitchFamily="50" charset="-122"/>
                <a:ea typeface="造字工房悦黑体验版纤细体" pitchFamily="50" charset="-122"/>
              </a:rPr>
              <a:t>封闭性</a:t>
            </a:r>
          </a:p>
        </p:txBody>
      </p:sp>
      <p:sp>
        <p:nvSpPr>
          <p:cNvPr id="17" name="矩形 16"/>
          <p:cNvSpPr/>
          <p:nvPr/>
        </p:nvSpPr>
        <p:spPr>
          <a:xfrm rot="2700000">
            <a:off x="2604821" y="4165819"/>
            <a:ext cx="1596756" cy="159675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矩形 23"/>
          <p:cNvSpPr/>
          <p:nvPr/>
        </p:nvSpPr>
        <p:spPr>
          <a:xfrm rot="2700000">
            <a:off x="5443271" y="4165818"/>
            <a:ext cx="1596756" cy="159675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p:cNvSpPr/>
          <p:nvPr/>
        </p:nvSpPr>
        <p:spPr>
          <a:xfrm rot="2700000">
            <a:off x="8281721" y="4165818"/>
            <a:ext cx="1596756" cy="1596756"/>
          </a:xfrm>
          <a:prstGeom prst="rect">
            <a:avLst/>
          </a:prstGeom>
          <a:no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文本框 27"/>
          <p:cNvSpPr txBox="1"/>
          <p:nvPr/>
        </p:nvSpPr>
        <p:spPr>
          <a:xfrm>
            <a:off x="2555790" y="4671807"/>
            <a:ext cx="1758486" cy="492443"/>
          </a:xfrm>
          <a:prstGeom prst="rect">
            <a:avLst/>
          </a:prstGeom>
          <a:noFill/>
        </p:spPr>
        <p:txBody>
          <a:bodyPr wrap="square" rtlCol="0">
            <a:spAutoFit/>
          </a:bodyPr>
          <a:lstStyle/>
          <a:p>
            <a:pPr algn="ctr"/>
            <a:r>
              <a:rPr lang="zh-CN" altLang="en-US" sz="2600" dirty="0">
                <a:solidFill>
                  <a:schemeClr val="bg1">
                    <a:lumMod val="95000"/>
                  </a:schemeClr>
                </a:solidFill>
                <a:latin typeface="造字工房悦黑体验版纤细体" pitchFamily="50" charset="-122"/>
                <a:ea typeface="造字工房悦黑体验版纤细体" pitchFamily="50" charset="-122"/>
              </a:rPr>
              <a:t>连续性</a:t>
            </a:r>
          </a:p>
        </p:txBody>
      </p:sp>
      <p:sp>
        <p:nvSpPr>
          <p:cNvPr id="29" name="文本框 28"/>
          <p:cNvSpPr txBox="1"/>
          <p:nvPr/>
        </p:nvSpPr>
        <p:spPr>
          <a:xfrm>
            <a:off x="5389477" y="4671807"/>
            <a:ext cx="1758486" cy="492443"/>
          </a:xfrm>
          <a:prstGeom prst="rect">
            <a:avLst/>
          </a:prstGeom>
          <a:noFill/>
        </p:spPr>
        <p:txBody>
          <a:bodyPr wrap="square" rtlCol="0">
            <a:spAutoFit/>
          </a:bodyPr>
          <a:lstStyle/>
          <a:p>
            <a:pPr algn="ctr"/>
            <a:r>
              <a:rPr lang="zh-CN" altLang="en-US" sz="2600" dirty="0">
                <a:solidFill>
                  <a:schemeClr val="bg1">
                    <a:lumMod val="95000"/>
                  </a:schemeClr>
                </a:solidFill>
                <a:latin typeface="造字工房悦黑体验版纤细体" pitchFamily="50" charset="-122"/>
                <a:ea typeface="造字工房悦黑体验版纤细体" pitchFamily="50" charset="-122"/>
              </a:rPr>
              <a:t>均衡性</a:t>
            </a:r>
          </a:p>
        </p:txBody>
      </p:sp>
      <p:sp>
        <p:nvSpPr>
          <p:cNvPr id="30" name="文本框 29"/>
          <p:cNvSpPr txBox="1"/>
          <p:nvPr/>
        </p:nvSpPr>
        <p:spPr>
          <a:xfrm>
            <a:off x="8232690" y="4671807"/>
            <a:ext cx="1758486" cy="492443"/>
          </a:xfrm>
          <a:prstGeom prst="rect">
            <a:avLst/>
          </a:prstGeom>
          <a:noFill/>
        </p:spPr>
        <p:txBody>
          <a:bodyPr wrap="square" rtlCol="0">
            <a:spAutoFit/>
          </a:bodyPr>
          <a:lstStyle/>
          <a:p>
            <a:pPr algn="ctr"/>
            <a:r>
              <a:rPr lang="zh-CN" altLang="en-US" sz="2600" dirty="0">
                <a:solidFill>
                  <a:schemeClr val="bg1">
                    <a:lumMod val="95000"/>
                  </a:schemeClr>
                </a:solidFill>
                <a:latin typeface="造字工房悦黑体验版纤细体" pitchFamily="50" charset="-122"/>
                <a:ea typeface="造字工房悦黑体验版纤细体" pitchFamily="50" charset="-122"/>
              </a:rPr>
              <a:t>主体</a:t>
            </a:r>
            <a:r>
              <a:rPr lang="en-US" altLang="zh-CN" sz="2600" dirty="0">
                <a:solidFill>
                  <a:schemeClr val="bg1">
                    <a:lumMod val="95000"/>
                  </a:schemeClr>
                </a:solidFill>
                <a:latin typeface="造字工房悦黑体验版纤细体" pitchFamily="50" charset="-122"/>
                <a:ea typeface="造字工房悦黑体验版纤细体" pitchFamily="50" charset="-122"/>
              </a:rPr>
              <a:t>/</a:t>
            </a:r>
            <a:r>
              <a:rPr lang="zh-CN" altLang="en-US" sz="2600" dirty="0">
                <a:solidFill>
                  <a:schemeClr val="bg1">
                    <a:lumMod val="95000"/>
                  </a:schemeClr>
                </a:solidFill>
                <a:latin typeface="造字工房悦黑体验版纤细体" pitchFamily="50" charset="-122"/>
                <a:ea typeface="造字工房悦黑体验版纤细体" pitchFamily="50" charset="-122"/>
              </a:rPr>
              <a:t>背景</a:t>
            </a:r>
          </a:p>
        </p:txBody>
      </p:sp>
    </p:spTree>
    <p:extLst>
      <p:ext uri="{BB962C8B-B14F-4D97-AF65-F5344CB8AC3E}">
        <p14:creationId xmlns:p14="http://schemas.microsoft.com/office/powerpoint/2010/main" val="1230802807"/>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up)">
                                      <p:cBhvr>
                                        <p:cTn id="7" dur="1800"/>
                                        <p:tgtEl>
                                          <p:spTgt spid="2"/>
                                        </p:tgtEl>
                                      </p:cBhvr>
                                    </p:animEffect>
                                  </p:childTnLst>
                                </p:cTn>
                              </p:par>
                            </p:childTnLst>
                          </p:cTn>
                        </p:par>
                        <p:par>
                          <p:cTn id="8" fill="hold">
                            <p:stCondLst>
                              <p:cond delay="1800"/>
                            </p:stCondLst>
                            <p:childTnLst>
                              <p:par>
                                <p:cTn id="9" presetID="21" presetClass="entr" presetSubtype="1" fill="hold" grpId="0"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heel(1)">
                                      <p:cBhvr>
                                        <p:cTn id="11" dur="3200"/>
                                        <p:tgtEl>
                                          <p:spTgt spid="14"/>
                                        </p:tgtEl>
                                      </p:cBhvr>
                                    </p:animEffect>
                                  </p:childTnLst>
                                </p:cTn>
                              </p:par>
                              <p:par>
                                <p:cTn id="12" presetID="21" presetClass="entr" presetSubtype="1" fill="hold" grpId="0" nodeType="with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wheel(1)">
                                      <p:cBhvr>
                                        <p:cTn id="14" dur="3200"/>
                                        <p:tgtEl>
                                          <p:spTgt spid="15"/>
                                        </p:tgtEl>
                                      </p:cBhvr>
                                    </p:animEffect>
                                  </p:childTnLst>
                                </p:cTn>
                              </p:par>
                              <p:par>
                                <p:cTn id="15" presetID="21" presetClass="entr" presetSubtype="1"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3200"/>
                                        <p:tgtEl>
                                          <p:spTgt spid="16"/>
                                        </p:tgtEl>
                                      </p:cBhvr>
                                    </p:animEffect>
                                  </p:childTnLst>
                                </p:cTn>
                              </p:par>
                            </p:childTnLst>
                          </p:cTn>
                        </p:par>
                        <p:par>
                          <p:cTn id="18" fill="hold">
                            <p:stCondLst>
                              <p:cond delay="5000"/>
                            </p:stCondLst>
                            <p:childTnLst>
                              <p:par>
                                <p:cTn id="19" presetID="53" presetClass="entr" presetSubtype="16" fill="hold" grpId="0" nodeType="afterEffect">
                                  <p:stCondLst>
                                    <p:cond delay="0"/>
                                  </p:stCondLst>
                                  <p:childTnLst>
                                    <p:set>
                                      <p:cBhvr>
                                        <p:cTn id="20" dur="1" fill="hold">
                                          <p:stCondLst>
                                            <p:cond delay="0"/>
                                          </p:stCondLst>
                                        </p:cTn>
                                        <p:tgtEl>
                                          <p:spTgt spid="19"/>
                                        </p:tgtEl>
                                        <p:attrNameLst>
                                          <p:attrName>style.visibility</p:attrName>
                                        </p:attrNameLst>
                                      </p:cBhvr>
                                      <p:to>
                                        <p:strVal val="visible"/>
                                      </p:to>
                                    </p:set>
                                    <p:anim calcmode="lin" valueType="num">
                                      <p:cBhvr>
                                        <p:cTn id="21" dur="1300" fill="hold"/>
                                        <p:tgtEl>
                                          <p:spTgt spid="19"/>
                                        </p:tgtEl>
                                        <p:attrNameLst>
                                          <p:attrName>ppt_w</p:attrName>
                                        </p:attrNameLst>
                                      </p:cBhvr>
                                      <p:tavLst>
                                        <p:tav tm="0">
                                          <p:val>
                                            <p:fltVal val="0"/>
                                          </p:val>
                                        </p:tav>
                                        <p:tav tm="100000">
                                          <p:val>
                                            <p:strVal val="#ppt_w"/>
                                          </p:val>
                                        </p:tav>
                                      </p:tavLst>
                                    </p:anim>
                                    <p:anim calcmode="lin" valueType="num">
                                      <p:cBhvr>
                                        <p:cTn id="22" dur="1300" fill="hold"/>
                                        <p:tgtEl>
                                          <p:spTgt spid="19"/>
                                        </p:tgtEl>
                                        <p:attrNameLst>
                                          <p:attrName>ppt_h</p:attrName>
                                        </p:attrNameLst>
                                      </p:cBhvr>
                                      <p:tavLst>
                                        <p:tav tm="0">
                                          <p:val>
                                            <p:fltVal val="0"/>
                                          </p:val>
                                        </p:tav>
                                        <p:tav tm="100000">
                                          <p:val>
                                            <p:strVal val="#ppt_h"/>
                                          </p:val>
                                        </p:tav>
                                      </p:tavLst>
                                    </p:anim>
                                    <p:animEffect transition="in" filter="fade">
                                      <p:cBhvr>
                                        <p:cTn id="23" dur="1300"/>
                                        <p:tgtEl>
                                          <p:spTgt spid="19"/>
                                        </p:tgtEl>
                                      </p:cBhvr>
                                    </p:animEffect>
                                  </p:childTnLst>
                                </p:cTn>
                              </p:par>
                              <p:par>
                                <p:cTn id="24" presetID="53" presetClass="entr" presetSubtype="16"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 calcmode="lin" valueType="num">
                                      <p:cBhvr>
                                        <p:cTn id="26" dur="1300" fill="hold"/>
                                        <p:tgtEl>
                                          <p:spTgt spid="20"/>
                                        </p:tgtEl>
                                        <p:attrNameLst>
                                          <p:attrName>ppt_w</p:attrName>
                                        </p:attrNameLst>
                                      </p:cBhvr>
                                      <p:tavLst>
                                        <p:tav tm="0">
                                          <p:val>
                                            <p:fltVal val="0"/>
                                          </p:val>
                                        </p:tav>
                                        <p:tav tm="100000">
                                          <p:val>
                                            <p:strVal val="#ppt_w"/>
                                          </p:val>
                                        </p:tav>
                                      </p:tavLst>
                                    </p:anim>
                                    <p:anim calcmode="lin" valueType="num">
                                      <p:cBhvr>
                                        <p:cTn id="27" dur="1300" fill="hold"/>
                                        <p:tgtEl>
                                          <p:spTgt spid="20"/>
                                        </p:tgtEl>
                                        <p:attrNameLst>
                                          <p:attrName>ppt_h</p:attrName>
                                        </p:attrNameLst>
                                      </p:cBhvr>
                                      <p:tavLst>
                                        <p:tav tm="0">
                                          <p:val>
                                            <p:fltVal val="0"/>
                                          </p:val>
                                        </p:tav>
                                        <p:tav tm="100000">
                                          <p:val>
                                            <p:strVal val="#ppt_h"/>
                                          </p:val>
                                        </p:tav>
                                      </p:tavLst>
                                    </p:anim>
                                    <p:animEffect transition="in" filter="fade">
                                      <p:cBhvr>
                                        <p:cTn id="28" dur="1300"/>
                                        <p:tgtEl>
                                          <p:spTgt spid="20"/>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1"/>
                                        </p:tgtEl>
                                        <p:attrNameLst>
                                          <p:attrName>style.visibility</p:attrName>
                                        </p:attrNameLst>
                                      </p:cBhvr>
                                      <p:to>
                                        <p:strVal val="visible"/>
                                      </p:to>
                                    </p:set>
                                    <p:anim calcmode="lin" valueType="num">
                                      <p:cBhvr>
                                        <p:cTn id="31" dur="1300" fill="hold"/>
                                        <p:tgtEl>
                                          <p:spTgt spid="21"/>
                                        </p:tgtEl>
                                        <p:attrNameLst>
                                          <p:attrName>ppt_w</p:attrName>
                                        </p:attrNameLst>
                                      </p:cBhvr>
                                      <p:tavLst>
                                        <p:tav tm="0">
                                          <p:val>
                                            <p:fltVal val="0"/>
                                          </p:val>
                                        </p:tav>
                                        <p:tav tm="100000">
                                          <p:val>
                                            <p:strVal val="#ppt_w"/>
                                          </p:val>
                                        </p:tav>
                                      </p:tavLst>
                                    </p:anim>
                                    <p:anim calcmode="lin" valueType="num">
                                      <p:cBhvr>
                                        <p:cTn id="32" dur="1300" fill="hold"/>
                                        <p:tgtEl>
                                          <p:spTgt spid="21"/>
                                        </p:tgtEl>
                                        <p:attrNameLst>
                                          <p:attrName>ppt_h</p:attrName>
                                        </p:attrNameLst>
                                      </p:cBhvr>
                                      <p:tavLst>
                                        <p:tav tm="0">
                                          <p:val>
                                            <p:fltVal val="0"/>
                                          </p:val>
                                        </p:tav>
                                        <p:tav tm="100000">
                                          <p:val>
                                            <p:strVal val="#ppt_h"/>
                                          </p:val>
                                        </p:tav>
                                      </p:tavLst>
                                    </p:anim>
                                    <p:animEffect transition="in" filter="fade">
                                      <p:cBhvr>
                                        <p:cTn id="33" dur="1300"/>
                                        <p:tgtEl>
                                          <p:spTgt spid="21"/>
                                        </p:tgtEl>
                                      </p:cBhvr>
                                    </p:animEffect>
                                  </p:childTnLst>
                                </p:cTn>
                              </p:par>
                            </p:childTnLst>
                          </p:cTn>
                        </p:par>
                        <p:par>
                          <p:cTn id="34" fill="hold">
                            <p:stCondLst>
                              <p:cond delay="6300"/>
                            </p:stCondLst>
                            <p:childTnLst>
                              <p:par>
                                <p:cTn id="35" presetID="21" presetClass="entr" presetSubtype="1" fill="hold" grpId="0" nodeType="afterEffect">
                                  <p:stCondLst>
                                    <p:cond delay="0"/>
                                  </p:stCondLst>
                                  <p:childTnLst>
                                    <p:set>
                                      <p:cBhvr>
                                        <p:cTn id="36" dur="1" fill="hold">
                                          <p:stCondLst>
                                            <p:cond delay="0"/>
                                          </p:stCondLst>
                                        </p:cTn>
                                        <p:tgtEl>
                                          <p:spTgt spid="17"/>
                                        </p:tgtEl>
                                        <p:attrNameLst>
                                          <p:attrName>style.visibility</p:attrName>
                                        </p:attrNameLst>
                                      </p:cBhvr>
                                      <p:to>
                                        <p:strVal val="visible"/>
                                      </p:to>
                                    </p:set>
                                    <p:animEffect transition="in" filter="wheel(1)">
                                      <p:cBhvr>
                                        <p:cTn id="37" dur="3200"/>
                                        <p:tgtEl>
                                          <p:spTgt spid="17"/>
                                        </p:tgtEl>
                                      </p:cBhvr>
                                    </p:animEffect>
                                  </p:childTnLst>
                                </p:cTn>
                              </p:par>
                              <p:par>
                                <p:cTn id="38" presetID="21" presetClass="entr" presetSubtype="1" fill="hold" grpId="0" nodeType="withEffect">
                                  <p:stCondLst>
                                    <p:cond delay="0"/>
                                  </p:stCondLst>
                                  <p:childTnLst>
                                    <p:set>
                                      <p:cBhvr>
                                        <p:cTn id="39" dur="1" fill="hold">
                                          <p:stCondLst>
                                            <p:cond delay="0"/>
                                          </p:stCondLst>
                                        </p:cTn>
                                        <p:tgtEl>
                                          <p:spTgt spid="24"/>
                                        </p:tgtEl>
                                        <p:attrNameLst>
                                          <p:attrName>style.visibility</p:attrName>
                                        </p:attrNameLst>
                                      </p:cBhvr>
                                      <p:to>
                                        <p:strVal val="visible"/>
                                      </p:to>
                                    </p:set>
                                    <p:animEffect transition="in" filter="wheel(1)">
                                      <p:cBhvr>
                                        <p:cTn id="40" dur="3200"/>
                                        <p:tgtEl>
                                          <p:spTgt spid="24"/>
                                        </p:tgtEl>
                                      </p:cBhvr>
                                    </p:animEffect>
                                  </p:childTnLst>
                                </p:cTn>
                              </p:par>
                              <p:par>
                                <p:cTn id="41" presetID="21" presetClass="entr" presetSubtype="1" fill="hold" grpId="0" nodeType="withEffect">
                                  <p:stCondLst>
                                    <p:cond delay="0"/>
                                  </p:stCondLst>
                                  <p:childTnLst>
                                    <p:set>
                                      <p:cBhvr>
                                        <p:cTn id="42" dur="1" fill="hold">
                                          <p:stCondLst>
                                            <p:cond delay="0"/>
                                          </p:stCondLst>
                                        </p:cTn>
                                        <p:tgtEl>
                                          <p:spTgt spid="27"/>
                                        </p:tgtEl>
                                        <p:attrNameLst>
                                          <p:attrName>style.visibility</p:attrName>
                                        </p:attrNameLst>
                                      </p:cBhvr>
                                      <p:to>
                                        <p:strVal val="visible"/>
                                      </p:to>
                                    </p:set>
                                    <p:animEffect transition="in" filter="wheel(1)">
                                      <p:cBhvr>
                                        <p:cTn id="43" dur="3200"/>
                                        <p:tgtEl>
                                          <p:spTgt spid="27"/>
                                        </p:tgtEl>
                                      </p:cBhvr>
                                    </p:animEffect>
                                  </p:childTnLst>
                                </p:cTn>
                              </p:par>
                            </p:childTnLst>
                          </p:cTn>
                        </p:par>
                        <p:par>
                          <p:cTn id="44" fill="hold">
                            <p:stCondLst>
                              <p:cond delay="9500"/>
                            </p:stCondLst>
                            <p:childTnLst>
                              <p:par>
                                <p:cTn id="45" presetID="53" presetClass="entr" presetSubtype="16" fill="hold" grpId="0" nodeType="afterEffect">
                                  <p:stCondLst>
                                    <p:cond delay="0"/>
                                  </p:stCondLst>
                                  <p:childTnLst>
                                    <p:set>
                                      <p:cBhvr>
                                        <p:cTn id="46" dur="1" fill="hold">
                                          <p:stCondLst>
                                            <p:cond delay="0"/>
                                          </p:stCondLst>
                                        </p:cTn>
                                        <p:tgtEl>
                                          <p:spTgt spid="28"/>
                                        </p:tgtEl>
                                        <p:attrNameLst>
                                          <p:attrName>style.visibility</p:attrName>
                                        </p:attrNameLst>
                                      </p:cBhvr>
                                      <p:to>
                                        <p:strVal val="visible"/>
                                      </p:to>
                                    </p:set>
                                    <p:anim calcmode="lin" valueType="num">
                                      <p:cBhvr>
                                        <p:cTn id="47" dur="1300" fill="hold"/>
                                        <p:tgtEl>
                                          <p:spTgt spid="28"/>
                                        </p:tgtEl>
                                        <p:attrNameLst>
                                          <p:attrName>ppt_w</p:attrName>
                                        </p:attrNameLst>
                                      </p:cBhvr>
                                      <p:tavLst>
                                        <p:tav tm="0">
                                          <p:val>
                                            <p:fltVal val="0"/>
                                          </p:val>
                                        </p:tav>
                                        <p:tav tm="100000">
                                          <p:val>
                                            <p:strVal val="#ppt_w"/>
                                          </p:val>
                                        </p:tav>
                                      </p:tavLst>
                                    </p:anim>
                                    <p:anim calcmode="lin" valueType="num">
                                      <p:cBhvr>
                                        <p:cTn id="48" dur="1300" fill="hold"/>
                                        <p:tgtEl>
                                          <p:spTgt spid="28"/>
                                        </p:tgtEl>
                                        <p:attrNameLst>
                                          <p:attrName>ppt_h</p:attrName>
                                        </p:attrNameLst>
                                      </p:cBhvr>
                                      <p:tavLst>
                                        <p:tav tm="0">
                                          <p:val>
                                            <p:fltVal val="0"/>
                                          </p:val>
                                        </p:tav>
                                        <p:tav tm="100000">
                                          <p:val>
                                            <p:strVal val="#ppt_h"/>
                                          </p:val>
                                        </p:tav>
                                      </p:tavLst>
                                    </p:anim>
                                    <p:animEffect transition="in" filter="fade">
                                      <p:cBhvr>
                                        <p:cTn id="49" dur="1300"/>
                                        <p:tgtEl>
                                          <p:spTgt spid="28"/>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29"/>
                                        </p:tgtEl>
                                        <p:attrNameLst>
                                          <p:attrName>style.visibility</p:attrName>
                                        </p:attrNameLst>
                                      </p:cBhvr>
                                      <p:to>
                                        <p:strVal val="visible"/>
                                      </p:to>
                                    </p:set>
                                    <p:anim calcmode="lin" valueType="num">
                                      <p:cBhvr>
                                        <p:cTn id="52" dur="1300" fill="hold"/>
                                        <p:tgtEl>
                                          <p:spTgt spid="29"/>
                                        </p:tgtEl>
                                        <p:attrNameLst>
                                          <p:attrName>ppt_w</p:attrName>
                                        </p:attrNameLst>
                                      </p:cBhvr>
                                      <p:tavLst>
                                        <p:tav tm="0">
                                          <p:val>
                                            <p:fltVal val="0"/>
                                          </p:val>
                                        </p:tav>
                                        <p:tav tm="100000">
                                          <p:val>
                                            <p:strVal val="#ppt_w"/>
                                          </p:val>
                                        </p:tav>
                                      </p:tavLst>
                                    </p:anim>
                                    <p:anim calcmode="lin" valueType="num">
                                      <p:cBhvr>
                                        <p:cTn id="53" dur="1300" fill="hold"/>
                                        <p:tgtEl>
                                          <p:spTgt spid="29"/>
                                        </p:tgtEl>
                                        <p:attrNameLst>
                                          <p:attrName>ppt_h</p:attrName>
                                        </p:attrNameLst>
                                      </p:cBhvr>
                                      <p:tavLst>
                                        <p:tav tm="0">
                                          <p:val>
                                            <p:fltVal val="0"/>
                                          </p:val>
                                        </p:tav>
                                        <p:tav tm="100000">
                                          <p:val>
                                            <p:strVal val="#ppt_h"/>
                                          </p:val>
                                        </p:tav>
                                      </p:tavLst>
                                    </p:anim>
                                    <p:animEffect transition="in" filter="fade">
                                      <p:cBhvr>
                                        <p:cTn id="54" dur="1300"/>
                                        <p:tgtEl>
                                          <p:spTgt spid="29"/>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30"/>
                                        </p:tgtEl>
                                        <p:attrNameLst>
                                          <p:attrName>style.visibility</p:attrName>
                                        </p:attrNameLst>
                                      </p:cBhvr>
                                      <p:to>
                                        <p:strVal val="visible"/>
                                      </p:to>
                                    </p:set>
                                    <p:anim calcmode="lin" valueType="num">
                                      <p:cBhvr>
                                        <p:cTn id="57" dur="1300" fill="hold"/>
                                        <p:tgtEl>
                                          <p:spTgt spid="30"/>
                                        </p:tgtEl>
                                        <p:attrNameLst>
                                          <p:attrName>ppt_w</p:attrName>
                                        </p:attrNameLst>
                                      </p:cBhvr>
                                      <p:tavLst>
                                        <p:tav tm="0">
                                          <p:val>
                                            <p:fltVal val="0"/>
                                          </p:val>
                                        </p:tav>
                                        <p:tav tm="100000">
                                          <p:val>
                                            <p:strVal val="#ppt_w"/>
                                          </p:val>
                                        </p:tav>
                                      </p:tavLst>
                                    </p:anim>
                                    <p:anim calcmode="lin" valueType="num">
                                      <p:cBhvr>
                                        <p:cTn id="58" dur="1300" fill="hold"/>
                                        <p:tgtEl>
                                          <p:spTgt spid="30"/>
                                        </p:tgtEl>
                                        <p:attrNameLst>
                                          <p:attrName>ppt_h</p:attrName>
                                        </p:attrNameLst>
                                      </p:cBhvr>
                                      <p:tavLst>
                                        <p:tav tm="0">
                                          <p:val>
                                            <p:fltVal val="0"/>
                                          </p:val>
                                        </p:tav>
                                        <p:tav tm="100000">
                                          <p:val>
                                            <p:strVal val="#ppt_h"/>
                                          </p:val>
                                        </p:tav>
                                      </p:tavLst>
                                    </p:anim>
                                    <p:animEffect transition="in" filter="fade">
                                      <p:cBhvr>
                                        <p:cTn id="59" dur="13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animBg="1"/>
      <p:bldP spid="16" grpId="0" animBg="1"/>
      <p:bldP spid="19" grpId="0"/>
      <p:bldP spid="20" grpId="0"/>
      <p:bldP spid="21" grpId="0"/>
      <p:bldP spid="17" grpId="0" animBg="1"/>
      <p:bldP spid="24" grpId="0" animBg="1"/>
      <p:bldP spid="27" grpId="0" animBg="1"/>
      <p:bldP spid="28" grpId="0"/>
      <p:bldP spid="29" grpId="0"/>
      <p:bldP spid="3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7462464" y="4239248"/>
            <a:ext cx="4589462" cy="2031325"/>
            <a:chOff x="6611938" y="4285593"/>
            <a:chExt cx="4589462" cy="2031325"/>
          </a:xfrm>
        </p:grpSpPr>
        <p:cxnSp>
          <p:nvCxnSpPr>
            <p:cNvPr id="27" name="直接连接符 26"/>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02"/>
            <p:cNvSpPr txBox="1">
              <a:spLocks noChangeArrowheads="1"/>
            </p:cNvSpPr>
            <p:nvPr/>
          </p:nvSpPr>
          <p:spPr bwMode="auto">
            <a:xfrm>
              <a:off x="6756896" y="4285593"/>
              <a:ext cx="4444504" cy="2031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b="1" dirty="0">
                  <a:latin typeface="造字工房悦黑（非商用）纤细体" pitchFamily="50" charset="-122"/>
                  <a:ea typeface="造字工房悦黑（非商用）纤细体" pitchFamily="50" charset="-122"/>
                </a:rPr>
                <a:t>接近性（位置）</a:t>
              </a:r>
              <a:endParaRPr lang="en-US" altLang="zh-CN" sz="2000" b="1" dirty="0">
                <a:latin typeface="造字工房悦黑（非商用）纤细体" pitchFamily="50" charset="-122"/>
                <a:ea typeface="造字工房悦黑（非商用）纤细体" pitchFamily="50" charset="-122"/>
              </a:endParaRPr>
            </a:p>
            <a:p>
              <a:pPr>
                <a:lnSpc>
                  <a:spcPct val="150000"/>
                </a:lnSpc>
                <a:spcBef>
                  <a:spcPct val="0"/>
                </a:spcBef>
                <a:buFontTx/>
                <a:buNone/>
              </a:pPr>
              <a:r>
                <a:rPr lang="zh-CN" altLang="en-US" sz="1600" dirty="0"/>
                <a:t>接近性原理说的是物体之间的相对距离会影响我们感知它是否以及如何组织在一起。互相靠近（相对于其它物体）的物体看起来属于一组，而那些距离较远的则自动划为组外。</a:t>
              </a:r>
              <a:endParaRPr lang="zh-CN" altLang="zh-CN" sz="1600" dirty="0">
                <a:latin typeface="造字工房悦黑（非商用）纤细体" pitchFamily="50" charset="-122"/>
                <a:ea typeface="造字工房悦黑（非商用）纤细体" pitchFamily="50" charset="-122"/>
              </a:endParaRPr>
            </a:p>
          </p:txBody>
        </p:sp>
        <p:cxnSp>
          <p:nvCxnSpPr>
            <p:cNvPr id="30" name="直接连接符 29"/>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 name="椭圆 2"/>
          <p:cNvSpPr/>
          <p:nvPr/>
        </p:nvSpPr>
        <p:spPr>
          <a:xfrm>
            <a:off x="753035" y="685802"/>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1" name="椭圆 30"/>
          <p:cNvSpPr/>
          <p:nvPr/>
        </p:nvSpPr>
        <p:spPr>
          <a:xfrm>
            <a:off x="1577788" y="685801"/>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椭圆 31"/>
          <p:cNvSpPr/>
          <p:nvPr/>
        </p:nvSpPr>
        <p:spPr>
          <a:xfrm>
            <a:off x="2402541" y="685800"/>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椭圆 32"/>
          <p:cNvSpPr/>
          <p:nvPr/>
        </p:nvSpPr>
        <p:spPr>
          <a:xfrm>
            <a:off x="753035" y="1490803"/>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4" name="椭圆 33"/>
          <p:cNvSpPr/>
          <p:nvPr/>
        </p:nvSpPr>
        <p:spPr>
          <a:xfrm>
            <a:off x="1577788" y="1490802"/>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5" name="椭圆 34"/>
          <p:cNvSpPr/>
          <p:nvPr/>
        </p:nvSpPr>
        <p:spPr>
          <a:xfrm>
            <a:off x="2402541" y="1490801"/>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椭圆 35"/>
          <p:cNvSpPr/>
          <p:nvPr/>
        </p:nvSpPr>
        <p:spPr>
          <a:xfrm>
            <a:off x="753034" y="2295804"/>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7" name="椭圆 36"/>
          <p:cNvSpPr/>
          <p:nvPr/>
        </p:nvSpPr>
        <p:spPr>
          <a:xfrm>
            <a:off x="1577788" y="2295804"/>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8" name="椭圆 37"/>
          <p:cNvSpPr/>
          <p:nvPr/>
        </p:nvSpPr>
        <p:spPr>
          <a:xfrm>
            <a:off x="2402542" y="2295804"/>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9" name="椭圆 38"/>
          <p:cNvSpPr/>
          <p:nvPr/>
        </p:nvSpPr>
        <p:spPr>
          <a:xfrm>
            <a:off x="4727576" y="705971"/>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0" name="椭圆 39"/>
          <p:cNvSpPr/>
          <p:nvPr/>
        </p:nvSpPr>
        <p:spPr>
          <a:xfrm>
            <a:off x="5875058" y="685801"/>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1" name="椭圆 40"/>
          <p:cNvSpPr/>
          <p:nvPr/>
        </p:nvSpPr>
        <p:spPr>
          <a:xfrm>
            <a:off x="6699811" y="685800"/>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2" name="椭圆 41"/>
          <p:cNvSpPr/>
          <p:nvPr/>
        </p:nvSpPr>
        <p:spPr>
          <a:xfrm>
            <a:off x="4727576" y="1510972"/>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3" name="椭圆 42"/>
          <p:cNvSpPr/>
          <p:nvPr/>
        </p:nvSpPr>
        <p:spPr>
          <a:xfrm>
            <a:off x="5875058" y="1490802"/>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4" name="椭圆 43"/>
          <p:cNvSpPr/>
          <p:nvPr/>
        </p:nvSpPr>
        <p:spPr>
          <a:xfrm>
            <a:off x="6699811" y="1490801"/>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5" name="椭圆 44"/>
          <p:cNvSpPr/>
          <p:nvPr/>
        </p:nvSpPr>
        <p:spPr>
          <a:xfrm>
            <a:off x="4727575" y="2315973"/>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6" name="椭圆 45"/>
          <p:cNvSpPr/>
          <p:nvPr/>
        </p:nvSpPr>
        <p:spPr>
          <a:xfrm>
            <a:off x="5875058" y="2295804"/>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7" name="椭圆 46"/>
          <p:cNvSpPr/>
          <p:nvPr/>
        </p:nvSpPr>
        <p:spPr>
          <a:xfrm>
            <a:off x="6699812" y="2295804"/>
            <a:ext cx="470645" cy="470645"/>
          </a:xfrm>
          <a:prstGeom prst="ellipse">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4198030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2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7462464" y="4239248"/>
            <a:ext cx="4589462" cy="2400657"/>
            <a:chOff x="6611938" y="4285593"/>
            <a:chExt cx="4589462" cy="2400657"/>
          </a:xfrm>
        </p:grpSpPr>
        <p:cxnSp>
          <p:nvCxnSpPr>
            <p:cNvPr id="27" name="直接连接符 26"/>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02"/>
            <p:cNvSpPr txBox="1">
              <a:spLocks noChangeArrowheads="1"/>
            </p:cNvSpPr>
            <p:nvPr/>
          </p:nvSpPr>
          <p:spPr bwMode="auto">
            <a:xfrm>
              <a:off x="6756896" y="4285593"/>
              <a:ext cx="444450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b="1" dirty="0">
                  <a:latin typeface="造字工房悦黑（非商用）纤细体" pitchFamily="50" charset="-122"/>
                  <a:ea typeface="造字工房悦黑（非商用）纤细体" pitchFamily="50" charset="-122"/>
                </a:rPr>
                <a:t>相似性（内容）</a:t>
              </a:r>
              <a:endParaRPr lang="en-US" altLang="zh-CN" sz="2000" b="1" dirty="0">
                <a:latin typeface="造字工房悦黑（非商用）纤细体" pitchFamily="50" charset="-122"/>
                <a:ea typeface="造字工房悦黑（非商用）纤细体" pitchFamily="50" charset="-122"/>
              </a:endParaRPr>
            </a:p>
            <a:p>
              <a:pPr>
                <a:lnSpc>
                  <a:spcPct val="150000"/>
                </a:lnSpc>
                <a:spcBef>
                  <a:spcPct val="0"/>
                </a:spcBef>
                <a:buFontTx/>
                <a:buNone/>
              </a:pPr>
              <a:r>
                <a:rPr lang="zh-CN" altLang="en-US" sz="1600" dirty="0"/>
                <a:t>人的潜意识里会根据形状、大小、颜色、亮点等，将视线内一些相似的元素组成整体。</a:t>
              </a:r>
              <a:endParaRPr lang="en-US" altLang="zh-CN" sz="1600" dirty="0"/>
            </a:p>
            <a:p>
              <a:pPr>
                <a:lnSpc>
                  <a:spcPct val="150000"/>
                </a:lnSpc>
                <a:spcBef>
                  <a:spcPct val="0"/>
                </a:spcBef>
                <a:buFontTx/>
                <a:buNone/>
              </a:pPr>
              <a:r>
                <a:rPr lang="zh-CN" altLang="en-US" sz="1600" dirty="0">
                  <a:latin typeface="造字工房悦黑（非商用）纤细体" pitchFamily="50" charset="-122"/>
                  <a:ea typeface="造字工房悦黑（非商用）纤细体" pitchFamily="50" charset="-122"/>
                </a:rPr>
                <a:t>一般来说，在</a:t>
              </a:r>
              <a:r>
                <a:rPr lang="zh-CN" altLang="en-US" sz="1600" b="1" dirty="0">
                  <a:latin typeface="造字工房悦黑（非商用）纤细体" pitchFamily="50" charset="-122"/>
                  <a:ea typeface="造字工房悦黑（非商用）纤细体" pitchFamily="50" charset="-122"/>
                </a:rPr>
                <a:t>大小一样的情况下，人们更容易把颜色一样的看成一个整体，而忽略掉形状的不同。</a:t>
              </a:r>
              <a:endParaRPr lang="zh-CN" altLang="zh-CN" sz="1600" b="1" dirty="0">
                <a:latin typeface="造字工房悦黑（非商用）纤细体" pitchFamily="50" charset="-122"/>
                <a:ea typeface="造字工房悦黑（非商用）纤细体" pitchFamily="50" charset="-122"/>
              </a:endParaRPr>
            </a:p>
          </p:txBody>
        </p:sp>
        <p:cxnSp>
          <p:nvCxnSpPr>
            <p:cNvPr id="30" name="直接连接符 29"/>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3" name="椭圆 2"/>
          <p:cNvSpPr/>
          <p:nvPr/>
        </p:nvSpPr>
        <p:spPr>
          <a:xfrm>
            <a:off x="753035" y="685802"/>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2" name="椭圆 31"/>
          <p:cNvSpPr/>
          <p:nvPr/>
        </p:nvSpPr>
        <p:spPr>
          <a:xfrm>
            <a:off x="2402541" y="685800"/>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3" name="椭圆 32"/>
          <p:cNvSpPr/>
          <p:nvPr/>
        </p:nvSpPr>
        <p:spPr>
          <a:xfrm>
            <a:off x="753035" y="1490803"/>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5" name="椭圆 34"/>
          <p:cNvSpPr/>
          <p:nvPr/>
        </p:nvSpPr>
        <p:spPr>
          <a:xfrm>
            <a:off x="2402541" y="1490801"/>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6" name="椭圆 35"/>
          <p:cNvSpPr/>
          <p:nvPr/>
        </p:nvSpPr>
        <p:spPr>
          <a:xfrm>
            <a:off x="753034" y="2295804"/>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38" name="椭圆 37"/>
          <p:cNvSpPr/>
          <p:nvPr/>
        </p:nvSpPr>
        <p:spPr>
          <a:xfrm>
            <a:off x="2402542" y="2295804"/>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 name="矩形 1"/>
          <p:cNvSpPr/>
          <p:nvPr/>
        </p:nvSpPr>
        <p:spPr>
          <a:xfrm>
            <a:off x="1587873" y="695885"/>
            <a:ext cx="450474" cy="450474"/>
          </a:xfrm>
          <a:prstGeom prst="rect">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5" name="矩形 24"/>
          <p:cNvSpPr/>
          <p:nvPr/>
        </p:nvSpPr>
        <p:spPr>
          <a:xfrm>
            <a:off x="1594597" y="1490801"/>
            <a:ext cx="450474" cy="450474"/>
          </a:xfrm>
          <a:prstGeom prst="rect">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6" name="矩形 25"/>
          <p:cNvSpPr/>
          <p:nvPr/>
        </p:nvSpPr>
        <p:spPr>
          <a:xfrm>
            <a:off x="1601321" y="2285717"/>
            <a:ext cx="450474" cy="450474"/>
          </a:xfrm>
          <a:prstGeom prst="rect">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29" name="椭圆 28"/>
          <p:cNvSpPr/>
          <p:nvPr/>
        </p:nvSpPr>
        <p:spPr>
          <a:xfrm>
            <a:off x="3890682" y="705973"/>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8" name="椭圆 47"/>
          <p:cNvSpPr/>
          <p:nvPr/>
        </p:nvSpPr>
        <p:spPr>
          <a:xfrm>
            <a:off x="5540188" y="705971"/>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49" name="椭圆 48"/>
          <p:cNvSpPr/>
          <p:nvPr/>
        </p:nvSpPr>
        <p:spPr>
          <a:xfrm>
            <a:off x="3890682" y="1510974"/>
            <a:ext cx="470645" cy="470645"/>
          </a:xfrm>
          <a:prstGeom prst="ellipse">
            <a:avLst/>
          </a:prstGeom>
          <a:solidFill>
            <a:srgbClr val="FF9999"/>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0" name="椭圆 49"/>
          <p:cNvSpPr/>
          <p:nvPr/>
        </p:nvSpPr>
        <p:spPr>
          <a:xfrm>
            <a:off x="5540188" y="1510972"/>
            <a:ext cx="470645" cy="470645"/>
          </a:xfrm>
          <a:prstGeom prst="ellipse">
            <a:avLst/>
          </a:prstGeom>
          <a:solidFill>
            <a:srgbClr val="FF9999"/>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1" name="椭圆 50"/>
          <p:cNvSpPr/>
          <p:nvPr/>
        </p:nvSpPr>
        <p:spPr>
          <a:xfrm>
            <a:off x="3890681" y="2315975"/>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2" name="椭圆 51"/>
          <p:cNvSpPr/>
          <p:nvPr/>
        </p:nvSpPr>
        <p:spPr>
          <a:xfrm>
            <a:off x="5540189" y="2315975"/>
            <a:ext cx="470645" cy="470645"/>
          </a:xfrm>
          <a:prstGeom prst="ellipse">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4" name="矩形 53"/>
          <p:cNvSpPr/>
          <p:nvPr/>
        </p:nvSpPr>
        <p:spPr>
          <a:xfrm>
            <a:off x="4725520" y="716056"/>
            <a:ext cx="450474" cy="450474"/>
          </a:xfrm>
          <a:prstGeom prst="rect">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
        <p:nvSpPr>
          <p:cNvPr id="55" name="矩形 54"/>
          <p:cNvSpPr/>
          <p:nvPr/>
        </p:nvSpPr>
        <p:spPr>
          <a:xfrm>
            <a:off x="4732244" y="1510972"/>
            <a:ext cx="450474" cy="450474"/>
          </a:xfrm>
          <a:prstGeom prst="rect">
            <a:avLst/>
          </a:prstGeom>
          <a:solidFill>
            <a:srgbClr val="FF9999"/>
          </a:solidFill>
          <a:ln>
            <a:noFill/>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a:p>
        </p:txBody>
      </p:sp>
      <p:sp>
        <p:nvSpPr>
          <p:cNvPr id="56" name="矩形 55"/>
          <p:cNvSpPr/>
          <p:nvPr/>
        </p:nvSpPr>
        <p:spPr>
          <a:xfrm>
            <a:off x="4738968" y="2305888"/>
            <a:ext cx="450474" cy="450474"/>
          </a:xfrm>
          <a:prstGeom prst="rect">
            <a:avLst/>
          </a:prstGeom>
          <a:solidFill>
            <a:srgbClr val="8497B0"/>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29533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2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7462464" y="4225801"/>
            <a:ext cx="4589462" cy="1661993"/>
            <a:chOff x="6611938" y="4272146"/>
            <a:chExt cx="4589462" cy="1661993"/>
          </a:xfrm>
        </p:grpSpPr>
        <p:cxnSp>
          <p:nvCxnSpPr>
            <p:cNvPr id="27" name="直接连接符 26"/>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02"/>
            <p:cNvSpPr txBox="1">
              <a:spLocks noChangeArrowheads="1"/>
            </p:cNvSpPr>
            <p:nvPr/>
          </p:nvSpPr>
          <p:spPr bwMode="auto">
            <a:xfrm>
              <a:off x="6756896" y="4272146"/>
              <a:ext cx="4444504"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b="1" dirty="0">
                  <a:latin typeface="造字工房悦黑（非商用）纤细体" pitchFamily="50" charset="-122"/>
                  <a:ea typeface="造字工房悦黑（非商用）纤细体" pitchFamily="50" charset="-122"/>
                </a:rPr>
                <a:t>封闭性</a:t>
              </a:r>
              <a:endParaRPr lang="en-US" altLang="zh-CN" sz="2000" b="1" dirty="0">
                <a:latin typeface="造字工房悦黑（非商用）纤细体" pitchFamily="50" charset="-122"/>
                <a:ea typeface="造字工房悦黑（非商用）纤细体" pitchFamily="50" charset="-122"/>
              </a:endParaRPr>
            </a:p>
            <a:p>
              <a:pPr>
                <a:lnSpc>
                  <a:spcPct val="150000"/>
                </a:lnSpc>
                <a:spcBef>
                  <a:spcPct val="0"/>
                </a:spcBef>
                <a:buFontTx/>
                <a:buNone/>
              </a:pPr>
              <a:r>
                <a:rPr lang="zh-CN" altLang="en-US" sz="1600" dirty="0"/>
                <a:t>人的眼睛在观看时，大脑并不是在一开始就区分各个单一的组成部分，而是将各个部分组合起来，使之成为一个更易于理解的统一体。</a:t>
              </a:r>
              <a:endParaRPr lang="zh-CN" altLang="zh-CN" sz="1600" dirty="0">
                <a:latin typeface="造字工房悦黑（非商用）纤细体" pitchFamily="50" charset="-122"/>
                <a:ea typeface="造字工房悦黑（非商用）纤细体" pitchFamily="50" charset="-122"/>
              </a:endParaRPr>
            </a:p>
          </p:txBody>
        </p:sp>
        <p:cxnSp>
          <p:nvCxnSpPr>
            <p:cNvPr id="30" name="直接连接符 29"/>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pic>
        <p:nvPicPr>
          <p:cNvPr id="24" name="图片 23"/>
          <p:cNvPicPr>
            <a:picLocks noChangeAspect="1"/>
          </p:cNvPicPr>
          <p:nvPr/>
        </p:nvPicPr>
        <p:blipFill rotWithShape="1">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b="12863"/>
          <a:stretch/>
        </p:blipFill>
        <p:spPr>
          <a:xfrm>
            <a:off x="1211250" y="578225"/>
            <a:ext cx="2896063" cy="2209070"/>
          </a:xfrm>
          <a:prstGeom prst="rect">
            <a:avLst/>
          </a:prstGeom>
        </p:spPr>
      </p:pic>
    </p:spTree>
    <p:extLst>
      <p:ext uri="{BB962C8B-B14F-4D97-AF65-F5344CB8AC3E}">
        <p14:creationId xmlns:p14="http://schemas.microsoft.com/office/powerpoint/2010/main" val="1209568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2400"/>
                                        <p:tgtEl>
                                          <p:spTgt spid="53"/>
                                        </p:tgtEl>
                                      </p:cBhvr>
                                    </p:animEffect>
                                  </p:childTnLst>
                                </p:cTn>
                              </p:par>
                              <p:par>
                                <p:cTn id="8" presetID="21" presetClass="entr" presetSubtype="1" fill="hold" nodeType="withEffect">
                                  <p:stCondLst>
                                    <p:cond delay="0"/>
                                  </p:stCondLst>
                                  <p:childTnLst>
                                    <p:set>
                                      <p:cBhvr>
                                        <p:cTn id="9" dur="1" fill="hold">
                                          <p:stCondLst>
                                            <p:cond delay="0"/>
                                          </p:stCondLst>
                                        </p:cTn>
                                        <p:tgtEl>
                                          <p:spTgt spid="24"/>
                                        </p:tgtEl>
                                        <p:attrNameLst>
                                          <p:attrName>style.visibility</p:attrName>
                                        </p:attrNameLst>
                                      </p:cBhvr>
                                      <p:to>
                                        <p:strVal val="visible"/>
                                      </p:to>
                                    </p:set>
                                    <p:animEffect transition="in" filter="wheel(1)">
                                      <p:cBhvr>
                                        <p:cTn id="10" dur="30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7462464" y="4239248"/>
            <a:ext cx="4589462" cy="1661993"/>
            <a:chOff x="6611938" y="4285593"/>
            <a:chExt cx="4589462" cy="1661993"/>
          </a:xfrm>
        </p:grpSpPr>
        <p:cxnSp>
          <p:nvCxnSpPr>
            <p:cNvPr id="27" name="直接连接符 26"/>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02"/>
            <p:cNvSpPr txBox="1">
              <a:spLocks noChangeArrowheads="1"/>
            </p:cNvSpPr>
            <p:nvPr/>
          </p:nvSpPr>
          <p:spPr bwMode="auto">
            <a:xfrm>
              <a:off x="6756896" y="4285593"/>
              <a:ext cx="4444504"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b="1" dirty="0">
                  <a:latin typeface="造字工房悦黑（非商用）纤细体" pitchFamily="50" charset="-122"/>
                  <a:ea typeface="造字工房悦黑（非商用）纤细体" pitchFamily="50" charset="-122"/>
                </a:rPr>
                <a:t>连续性</a:t>
              </a:r>
              <a:endParaRPr lang="en-US" altLang="zh-CN" sz="2000" b="1" dirty="0">
                <a:latin typeface="造字工房悦黑（非商用）纤细体" pitchFamily="50" charset="-122"/>
                <a:ea typeface="造字工房悦黑（非商用）纤细体" pitchFamily="50" charset="-122"/>
              </a:endParaRPr>
            </a:p>
            <a:p>
              <a:pPr>
                <a:lnSpc>
                  <a:spcPct val="150000"/>
                </a:lnSpc>
                <a:spcBef>
                  <a:spcPct val="0"/>
                </a:spcBef>
                <a:buFontTx/>
                <a:buNone/>
              </a:pPr>
              <a:r>
                <a:rPr lang="zh-CN" altLang="en-US" sz="1600" dirty="0"/>
                <a:t>人的视觉具备一种运动的惯性，会追随一个方向的延伸，以便把元素链接在一起成一个整体。</a:t>
              </a:r>
              <a:endParaRPr lang="zh-CN" altLang="zh-CN" sz="1600" dirty="0">
                <a:latin typeface="造字工房悦黑（非商用）纤细体" pitchFamily="50" charset="-122"/>
                <a:ea typeface="造字工房悦黑（非商用）纤细体" pitchFamily="50" charset="-122"/>
              </a:endParaRPr>
            </a:p>
          </p:txBody>
        </p:sp>
        <p:cxnSp>
          <p:nvCxnSpPr>
            <p:cNvPr id="30" name="直接连接符 29"/>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pic>
        <p:nvPicPr>
          <p:cNvPr id="2" name="图片 1">
            <a:extLst>
              <a:ext uri="{FF2B5EF4-FFF2-40B4-BE49-F238E27FC236}">
                <a16:creationId xmlns:a16="http://schemas.microsoft.com/office/drawing/2014/main" id="{2E9E9DCE-AA9A-45AB-9831-1B899CF36025}"/>
              </a:ext>
            </a:extLst>
          </p:cNvPr>
          <p:cNvPicPr>
            <a:picLocks noChangeAspect="1"/>
          </p:cNvPicPr>
          <p:nvPr/>
        </p:nvPicPr>
        <p:blipFill>
          <a:blip r:embed="rId2"/>
          <a:stretch>
            <a:fillRect/>
          </a:stretch>
        </p:blipFill>
        <p:spPr>
          <a:xfrm>
            <a:off x="1097764" y="522457"/>
            <a:ext cx="2773195" cy="2724112"/>
          </a:xfrm>
          <a:prstGeom prst="rect">
            <a:avLst/>
          </a:prstGeom>
        </p:spPr>
      </p:pic>
    </p:spTree>
    <p:extLst>
      <p:ext uri="{BB962C8B-B14F-4D97-AF65-F5344CB8AC3E}">
        <p14:creationId xmlns:p14="http://schemas.microsoft.com/office/powerpoint/2010/main" val="39005855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2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7462464" y="4239248"/>
            <a:ext cx="4589462" cy="1661993"/>
            <a:chOff x="6611938" y="4285593"/>
            <a:chExt cx="4589462" cy="1661993"/>
          </a:xfrm>
        </p:grpSpPr>
        <p:cxnSp>
          <p:nvCxnSpPr>
            <p:cNvPr id="27" name="直接连接符 26"/>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02"/>
            <p:cNvSpPr txBox="1">
              <a:spLocks noChangeArrowheads="1"/>
            </p:cNvSpPr>
            <p:nvPr/>
          </p:nvSpPr>
          <p:spPr bwMode="auto">
            <a:xfrm>
              <a:off x="6756896" y="4285593"/>
              <a:ext cx="4444504"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b="1" dirty="0">
                  <a:latin typeface="造字工房悦黑（非商用）纤细体" pitchFamily="50" charset="-122"/>
                  <a:ea typeface="造字工房悦黑（非商用）纤细体" pitchFamily="50" charset="-122"/>
                </a:rPr>
                <a:t>均衡性</a:t>
              </a:r>
              <a:endParaRPr lang="en-US" altLang="zh-CN" sz="2000" b="1" dirty="0">
                <a:latin typeface="造字工房悦黑（非商用）纤细体" pitchFamily="50" charset="-122"/>
                <a:ea typeface="造字工房悦黑（非商用）纤细体" pitchFamily="50" charset="-122"/>
              </a:endParaRPr>
            </a:p>
            <a:p>
              <a:pPr>
                <a:lnSpc>
                  <a:spcPct val="150000"/>
                </a:lnSpc>
                <a:spcBef>
                  <a:spcPct val="0"/>
                </a:spcBef>
                <a:buFontTx/>
                <a:buNone/>
              </a:pPr>
              <a:r>
                <a:rPr lang="zh-CN" altLang="en-US" sz="1600" dirty="0"/>
                <a:t>我们的视觉在观察一个物体的时候，会下意识的去寻找他们的</a:t>
              </a:r>
              <a:r>
                <a:rPr lang="zh-CN" altLang="en-US" sz="1600" u="sng" dirty="0"/>
                <a:t>平衡点</a:t>
              </a:r>
              <a:r>
                <a:rPr lang="zh-CN" altLang="en-US" sz="1600" dirty="0"/>
                <a:t>，元素在页面上处于一种平衡状态，会让人心情舒缓愉悦。</a:t>
              </a:r>
              <a:endParaRPr lang="zh-CN" altLang="zh-CN" sz="1600" dirty="0">
                <a:latin typeface="造字工房悦黑（非商用）纤细体" pitchFamily="50" charset="-122"/>
                <a:ea typeface="造字工房悦黑（非商用）纤细体" pitchFamily="50" charset="-122"/>
              </a:endParaRPr>
            </a:p>
          </p:txBody>
        </p:sp>
        <p:cxnSp>
          <p:nvCxnSpPr>
            <p:cNvPr id="30" name="直接连接符 29"/>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941293" y="394385"/>
            <a:ext cx="1223683" cy="122368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 name="椭圆 2"/>
          <p:cNvSpPr/>
          <p:nvPr/>
        </p:nvSpPr>
        <p:spPr>
          <a:xfrm>
            <a:off x="2608729" y="394384"/>
            <a:ext cx="1223683" cy="1223683"/>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6" name="矩形 35"/>
          <p:cNvSpPr/>
          <p:nvPr/>
        </p:nvSpPr>
        <p:spPr>
          <a:xfrm>
            <a:off x="941293" y="2563844"/>
            <a:ext cx="1223683" cy="1223683"/>
          </a:xfrm>
          <a:prstGeom prst="rect">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7" name="椭圆 36"/>
          <p:cNvSpPr/>
          <p:nvPr/>
        </p:nvSpPr>
        <p:spPr>
          <a:xfrm>
            <a:off x="2581835" y="2549499"/>
            <a:ext cx="1311986" cy="1311986"/>
          </a:xfrm>
          <a:prstGeom prst="ellipse">
            <a:avLst/>
          </a:prstGeom>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4" name="文本框 3"/>
          <p:cNvSpPr txBox="1"/>
          <p:nvPr/>
        </p:nvSpPr>
        <p:spPr>
          <a:xfrm>
            <a:off x="250321" y="761905"/>
            <a:ext cx="340158" cy="461665"/>
          </a:xfrm>
          <a:prstGeom prst="rect">
            <a:avLst/>
          </a:prstGeom>
          <a:noFill/>
        </p:spPr>
        <p:txBody>
          <a:bodyPr wrap="none" rtlCol="0">
            <a:spAutoFit/>
          </a:bodyPr>
          <a:lstStyle/>
          <a:p>
            <a:r>
              <a:rPr lang="en-US" altLang="zh-CN" sz="2400" dirty="0"/>
              <a:t>1</a:t>
            </a:r>
            <a:endParaRPr lang="zh-CN" altLang="en-US" sz="2400" dirty="0"/>
          </a:p>
        </p:txBody>
      </p:sp>
      <p:sp>
        <p:nvSpPr>
          <p:cNvPr id="43" name="文本框 42"/>
          <p:cNvSpPr txBox="1"/>
          <p:nvPr/>
        </p:nvSpPr>
        <p:spPr>
          <a:xfrm>
            <a:off x="250321" y="2837234"/>
            <a:ext cx="340158" cy="461665"/>
          </a:xfrm>
          <a:prstGeom prst="rect">
            <a:avLst/>
          </a:prstGeom>
          <a:noFill/>
        </p:spPr>
        <p:txBody>
          <a:bodyPr wrap="none" rtlCol="0">
            <a:spAutoFit/>
          </a:bodyPr>
          <a:lstStyle/>
          <a:p>
            <a:r>
              <a:rPr lang="en-US" altLang="zh-CN" sz="2400" dirty="0"/>
              <a:t>2</a:t>
            </a:r>
            <a:endParaRPr lang="zh-CN" altLang="en-US" sz="2400" dirty="0"/>
          </a:p>
        </p:txBody>
      </p:sp>
      <p:sp>
        <p:nvSpPr>
          <p:cNvPr id="5" name="文本框 4"/>
          <p:cNvSpPr txBox="1"/>
          <p:nvPr/>
        </p:nvSpPr>
        <p:spPr>
          <a:xfrm>
            <a:off x="7462464" y="255494"/>
            <a:ext cx="3953436" cy="2262158"/>
          </a:xfrm>
          <a:prstGeom prst="rect">
            <a:avLst/>
          </a:prstGeom>
          <a:noFill/>
        </p:spPr>
        <p:txBody>
          <a:bodyPr wrap="square" rtlCol="0">
            <a:spAutoFit/>
          </a:bodyPr>
          <a:lstStyle/>
          <a:p>
            <a:pPr>
              <a:lnSpc>
                <a:spcPct val="150000"/>
              </a:lnSpc>
              <a:spcBef>
                <a:spcPct val="0"/>
              </a:spcBef>
              <a:buFontTx/>
              <a:buNone/>
            </a:pPr>
            <a:r>
              <a:rPr lang="zh-CN" altLang="en-US" b="1" dirty="0">
                <a:latin typeface="造字工房悦黑（非商用）纤细体" pitchFamily="50" charset="-122"/>
                <a:ea typeface="造字工房悦黑（非商用）纤细体" pitchFamily="50" charset="-122"/>
              </a:rPr>
              <a:t>视觉大小≠物理大小</a:t>
            </a:r>
          </a:p>
          <a:p>
            <a:pPr>
              <a:lnSpc>
                <a:spcPct val="150000"/>
              </a:lnSpc>
              <a:spcBef>
                <a:spcPct val="0"/>
              </a:spcBef>
              <a:buFontTx/>
              <a:buNone/>
            </a:pPr>
            <a:r>
              <a:rPr lang="zh-CN" altLang="en-US" sz="1600" dirty="0">
                <a:ea typeface="造字工房悦黑（非商用）纤细体"/>
              </a:rPr>
              <a:t>第</a:t>
            </a:r>
            <a:r>
              <a:rPr lang="en-US" altLang="zh-CN" sz="1600" dirty="0">
                <a:ea typeface="造字工房悦黑（非商用）纤细体"/>
              </a:rPr>
              <a:t>1</a:t>
            </a:r>
            <a:r>
              <a:rPr lang="zh-CN" altLang="en-US" sz="1600" dirty="0">
                <a:ea typeface="造字工房悦黑（非商用）纤细体"/>
              </a:rPr>
              <a:t>组：矩形和圆的尺寸一样大，但视觉上不一样大。</a:t>
            </a:r>
            <a:endParaRPr lang="en-US" altLang="zh-CN" sz="1600" dirty="0">
              <a:ea typeface="造字工房悦黑（非商用）纤细体"/>
            </a:endParaRPr>
          </a:p>
          <a:p>
            <a:pPr>
              <a:lnSpc>
                <a:spcPct val="150000"/>
              </a:lnSpc>
              <a:spcBef>
                <a:spcPct val="0"/>
              </a:spcBef>
              <a:buFontTx/>
              <a:buNone/>
            </a:pPr>
            <a:r>
              <a:rPr lang="zh-CN" altLang="en-US" sz="1600" dirty="0">
                <a:latin typeface="造字工房悦黑（非商用）纤细体" pitchFamily="50" charset="-122"/>
                <a:ea typeface="造字工房悦黑（非商用）纤细体"/>
              </a:rPr>
              <a:t>第</a:t>
            </a:r>
            <a:r>
              <a:rPr lang="en-US" altLang="zh-CN" sz="1600" dirty="0">
                <a:latin typeface="造字工房悦黑（非商用）纤细体" pitchFamily="50" charset="-122"/>
                <a:ea typeface="造字工房悦黑（非商用）纤细体"/>
              </a:rPr>
              <a:t>2</a:t>
            </a:r>
            <a:r>
              <a:rPr lang="zh-CN" altLang="en-US" sz="1600" dirty="0">
                <a:latin typeface="造字工房悦黑（非商用）纤细体" pitchFamily="50" charset="-122"/>
                <a:ea typeface="造字工房悦黑（非商用）纤细体"/>
              </a:rPr>
              <a:t>组：圆的尺寸调大后，在视觉上和矩形保持一样大小。</a:t>
            </a:r>
            <a:endParaRPr lang="zh-CN" altLang="zh-CN" sz="1600" dirty="0">
              <a:latin typeface="造字工房悦黑（非商用）纤细体" pitchFamily="50" charset="-122"/>
              <a:ea typeface="造字工房悦黑（非商用）纤细体"/>
            </a:endParaRPr>
          </a:p>
          <a:p>
            <a:endParaRPr lang="zh-CN" altLang="en-US" dirty="0"/>
          </a:p>
        </p:txBody>
      </p:sp>
    </p:spTree>
    <p:extLst>
      <p:ext uri="{BB962C8B-B14F-4D97-AF65-F5344CB8AC3E}">
        <p14:creationId xmlns:p14="http://schemas.microsoft.com/office/powerpoint/2010/main" val="15542001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2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3" name="组合 52"/>
          <p:cNvGrpSpPr/>
          <p:nvPr/>
        </p:nvGrpSpPr>
        <p:grpSpPr>
          <a:xfrm>
            <a:off x="7462464" y="4239248"/>
            <a:ext cx="4589462" cy="2400657"/>
            <a:chOff x="6611938" y="4285593"/>
            <a:chExt cx="4589462" cy="2400657"/>
          </a:xfrm>
        </p:grpSpPr>
        <p:cxnSp>
          <p:nvCxnSpPr>
            <p:cNvPr id="27" name="直接连接符 26"/>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8" name="文本框 202"/>
            <p:cNvSpPr txBox="1">
              <a:spLocks noChangeArrowheads="1"/>
            </p:cNvSpPr>
            <p:nvPr/>
          </p:nvSpPr>
          <p:spPr bwMode="auto">
            <a:xfrm>
              <a:off x="6756896" y="4285593"/>
              <a:ext cx="4444504" cy="24006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000" b="1" dirty="0">
                  <a:latin typeface="造字工房悦黑（非商用）纤细体" pitchFamily="50" charset="-122"/>
                  <a:ea typeface="造字工房悦黑（非商用）纤细体" pitchFamily="50" charset="-122"/>
                </a:rPr>
                <a:t>主体</a:t>
              </a:r>
              <a:r>
                <a:rPr lang="en-US" altLang="zh-CN" sz="2000" b="1" dirty="0">
                  <a:latin typeface="造字工房悦黑（非商用）纤细体" pitchFamily="50" charset="-122"/>
                  <a:ea typeface="造字工房悦黑（非商用）纤细体" pitchFamily="50" charset="-122"/>
                </a:rPr>
                <a:t>/</a:t>
              </a:r>
              <a:r>
                <a:rPr lang="zh-CN" altLang="en-US" sz="2000" b="1" dirty="0">
                  <a:latin typeface="造字工房悦黑（非商用）纤细体" pitchFamily="50" charset="-122"/>
                  <a:ea typeface="造字工房悦黑（非商用）纤细体" pitchFamily="50" charset="-122"/>
                </a:rPr>
                <a:t>背景</a:t>
              </a:r>
              <a:endParaRPr lang="en-US" altLang="zh-CN" sz="2000" b="1" dirty="0">
                <a:latin typeface="造字工房悦黑（非商用）纤细体" pitchFamily="50" charset="-122"/>
                <a:ea typeface="造字工房悦黑（非商用）纤细体" pitchFamily="50" charset="-122"/>
              </a:endParaRPr>
            </a:p>
            <a:p>
              <a:pPr>
                <a:lnSpc>
                  <a:spcPct val="150000"/>
                </a:lnSpc>
                <a:spcBef>
                  <a:spcPct val="0"/>
                </a:spcBef>
                <a:buFontTx/>
                <a:buNone/>
              </a:pPr>
              <a:r>
                <a:rPr lang="zh-CN" altLang="en-US" sz="1600" dirty="0">
                  <a:latin typeface="造字工房典黑（非商用）超细体"/>
                </a:rPr>
                <a:t>我们在看一个页面的时候，总是不自觉的将视觉区域分为主体和背景，而且会习惯把小的、突出的那个看成是背景之上的主体。</a:t>
              </a:r>
              <a:r>
                <a:rPr lang="zh-CN" altLang="en-US" sz="1600" b="1" dirty="0">
                  <a:latin typeface="造字工房典黑（非商用）超细体"/>
                </a:rPr>
                <a:t>主体越小，与背景的对比关系越明显，主体越大则关系越模糊。</a:t>
              </a:r>
              <a:endParaRPr lang="zh-CN" altLang="zh-CN" sz="1600" b="1" dirty="0">
                <a:latin typeface="造字工房典黑（非商用）超细体"/>
                <a:ea typeface="造字工房悦黑（非商用）纤细体" pitchFamily="50" charset="-122"/>
              </a:endParaRPr>
            </a:p>
          </p:txBody>
        </p:sp>
        <p:cxnSp>
          <p:nvCxnSpPr>
            <p:cNvPr id="30" name="直接连接符 29"/>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497541" y="389965"/>
            <a:ext cx="2286000" cy="2286000"/>
          </a:xfrm>
          <a:prstGeom prst="rect">
            <a:avLst/>
          </a:prstGeom>
          <a:solidFill>
            <a:schemeClr val="tx2">
              <a:lumMod val="60000"/>
              <a:lumOff val="40000"/>
            </a:schemeClr>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6" name="矩形 35"/>
          <p:cNvSpPr/>
          <p:nvPr/>
        </p:nvSpPr>
        <p:spPr>
          <a:xfrm>
            <a:off x="3567953" y="389965"/>
            <a:ext cx="2286000" cy="2286000"/>
          </a:xfrm>
          <a:prstGeom prst="rect">
            <a:avLst/>
          </a:prstGeom>
          <a:solidFill>
            <a:srgbClr val="8497B0"/>
          </a:solidFill>
        </p:spPr>
        <p:style>
          <a:lnRef idx="3">
            <a:schemeClr val="lt1"/>
          </a:lnRef>
          <a:fillRef idx="1">
            <a:schemeClr val="dk1"/>
          </a:fillRef>
          <a:effectRef idx="1">
            <a:schemeClr val="dk1"/>
          </a:effectRef>
          <a:fontRef idx="minor">
            <a:schemeClr val="lt1"/>
          </a:fontRef>
        </p:style>
        <p:txBody>
          <a:bodyPr rtlCol="0" anchor="ctr"/>
          <a:lstStyle/>
          <a:p>
            <a:pPr algn="ctr"/>
            <a:endParaRPr lang="zh-CN" altLang="en-US"/>
          </a:p>
        </p:txBody>
      </p:sp>
      <p:sp>
        <p:nvSpPr>
          <p:cNvPr id="3" name="矩形 2"/>
          <p:cNvSpPr/>
          <p:nvPr/>
        </p:nvSpPr>
        <p:spPr>
          <a:xfrm>
            <a:off x="1255323" y="1152950"/>
            <a:ext cx="748289" cy="748289"/>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7" name="矩形 36"/>
          <p:cNvSpPr/>
          <p:nvPr/>
        </p:nvSpPr>
        <p:spPr>
          <a:xfrm>
            <a:off x="3716399" y="524434"/>
            <a:ext cx="2010071" cy="2010071"/>
          </a:xfrm>
          <a:prstGeom prst="rect">
            <a:avLst/>
          </a:prstGeom>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zh-CN" altLang="en-US"/>
          </a:p>
        </p:txBody>
      </p:sp>
      <p:sp>
        <p:nvSpPr>
          <p:cNvPr id="38" name="文本框 37"/>
          <p:cNvSpPr txBox="1"/>
          <p:nvPr/>
        </p:nvSpPr>
        <p:spPr>
          <a:xfrm>
            <a:off x="497541" y="2958353"/>
            <a:ext cx="3953436" cy="276999"/>
          </a:xfrm>
          <a:prstGeom prst="rect">
            <a:avLst/>
          </a:prstGeom>
          <a:noFill/>
        </p:spPr>
        <p:txBody>
          <a:bodyPr wrap="square" rtlCol="0">
            <a:spAutoFit/>
          </a:bodyPr>
          <a:lstStyle/>
          <a:p>
            <a:r>
              <a:rPr lang="zh-CN" altLang="en-US" sz="1200" dirty="0"/>
              <a:t>白色表示主体，蓝色表示背景</a:t>
            </a:r>
          </a:p>
        </p:txBody>
      </p:sp>
    </p:spTree>
    <p:extLst>
      <p:ext uri="{BB962C8B-B14F-4D97-AF65-F5344CB8AC3E}">
        <p14:creationId xmlns:p14="http://schemas.microsoft.com/office/powerpoint/2010/main" val="2905721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53"/>
                                        </p:tgtEl>
                                        <p:attrNameLst>
                                          <p:attrName>style.visibility</p:attrName>
                                        </p:attrNameLst>
                                      </p:cBhvr>
                                      <p:to>
                                        <p:strVal val="visible"/>
                                      </p:to>
                                    </p:set>
                                    <p:animEffect transition="in" filter="wipe(up)">
                                      <p:cBhvr>
                                        <p:cTn id="7" dur="2400"/>
                                        <p:tgtEl>
                                          <p:spTgt spid="5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2"/>
          <p:cNvSpPr txBox="1">
            <a:spLocks noChangeArrowheads="1"/>
          </p:cNvSpPr>
          <p:nvPr/>
        </p:nvSpPr>
        <p:spPr bwMode="auto">
          <a:xfrm>
            <a:off x="5067300" y="1360488"/>
            <a:ext cx="2087563" cy="3768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23900" dirty="0">
                <a:latin typeface="造字工房悦黑体验版纤细体" pitchFamily="50" charset="-122"/>
                <a:ea typeface="造字工房悦黑体验版纤细体" pitchFamily="50" charset="-122"/>
              </a:rPr>
              <a:t>?</a:t>
            </a:r>
            <a:endParaRPr lang="zh-CN" altLang="en-US" sz="23900" dirty="0">
              <a:latin typeface="造字工房悦黑体验版纤细体" pitchFamily="50" charset="-122"/>
              <a:ea typeface="造字工房悦黑体验版纤细体" pitchFamily="50" charset="-122"/>
            </a:endParaRPr>
          </a:p>
        </p:txBody>
      </p:sp>
      <p:sp>
        <p:nvSpPr>
          <p:cNvPr id="5" name="文本框 3"/>
          <p:cNvSpPr txBox="1">
            <a:spLocks noChangeArrowheads="1"/>
          </p:cNvSpPr>
          <p:nvPr/>
        </p:nvSpPr>
        <p:spPr bwMode="auto">
          <a:xfrm>
            <a:off x="4206337" y="4867603"/>
            <a:ext cx="3809487"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dirty="0">
                <a:latin typeface="造字工房典黑（非商用）超细体" pitchFamily="50" charset="-122"/>
                <a:ea typeface="造字工房典黑（非商用）超细体" pitchFamily="50" charset="-122"/>
              </a:rPr>
              <a:t>费茨定律 是 什么</a:t>
            </a:r>
          </a:p>
        </p:txBody>
      </p:sp>
    </p:spTree>
    <p:extLst>
      <p:ext uri="{BB962C8B-B14F-4D97-AF65-F5344CB8AC3E}">
        <p14:creationId xmlns:p14="http://schemas.microsoft.com/office/powerpoint/2010/main" val="1508305641"/>
      </p:ext>
    </p:extLst>
  </p:cSld>
  <p:clrMapOvr>
    <a:masterClrMapping/>
  </p:clrMapOvr>
  <mc:AlternateContent xmlns:mc="http://schemas.openxmlformats.org/markup-compatibility/2006" xmlns:p14="http://schemas.microsoft.com/office/powerpoint/2010/main">
    <mc:Choice Requires="p14">
      <p:transition spd="slow" p14:dur="1200">
        <p14:prism/>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2000"/>
                                        <p:tgtEl>
                                          <p:spTgt spid="4"/>
                                        </p:tgtEl>
                                      </p:cBhvr>
                                    </p:animEffect>
                                    <p:anim calcmode="lin" valueType="num">
                                      <p:cBhvr>
                                        <p:cTn id="8" dur="2000" fill="hold"/>
                                        <p:tgtEl>
                                          <p:spTgt spid="4"/>
                                        </p:tgtEl>
                                        <p:attrNameLst>
                                          <p:attrName>ppt_x</p:attrName>
                                        </p:attrNameLst>
                                      </p:cBhvr>
                                      <p:tavLst>
                                        <p:tav tm="0">
                                          <p:val>
                                            <p:strVal val="#ppt_x"/>
                                          </p:val>
                                        </p:tav>
                                        <p:tav tm="100000">
                                          <p:val>
                                            <p:strVal val="#ppt_x"/>
                                          </p:val>
                                        </p:tav>
                                      </p:tavLst>
                                    </p:anim>
                                    <p:anim calcmode="lin" valueType="num">
                                      <p:cBhvr>
                                        <p:cTn id="9" dur="2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2" presetClass="entr" presetSubtype="8"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wipe(left)">
                                      <p:cBhvr>
                                        <p:cTn id="14" dur="14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1630227" y="0"/>
            <a:ext cx="8931546" cy="6858000"/>
          </a:xfrm>
          <a:prstGeom prst="rect">
            <a:avLst/>
          </a:prstGeom>
        </p:spPr>
      </p:pic>
    </p:spTree>
    <p:extLst>
      <p:ext uri="{BB962C8B-B14F-4D97-AF65-F5344CB8AC3E}">
        <p14:creationId xmlns:p14="http://schemas.microsoft.com/office/powerpoint/2010/main" val="135877992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6482" y="632012"/>
            <a:ext cx="9889174" cy="1508105"/>
          </a:xfrm>
          <a:prstGeom prst="rect">
            <a:avLst/>
          </a:prstGeom>
          <a:noFill/>
        </p:spPr>
        <p:txBody>
          <a:bodyPr wrap="square" rtlCol="0">
            <a:spAutoFit/>
          </a:bodyPr>
          <a:lstStyle/>
          <a:p>
            <a:r>
              <a:rPr lang="zh-CN" altLang="en-US" sz="3200" dirty="0">
                <a:latin typeface="张海山锐线体简"/>
              </a:rPr>
              <a:t>费茨定律</a:t>
            </a:r>
            <a:endParaRPr lang="en-US" altLang="zh-CN" sz="3200" dirty="0">
              <a:latin typeface="张海山锐线体简"/>
            </a:endParaRPr>
          </a:p>
          <a:p>
            <a:pPr>
              <a:lnSpc>
                <a:spcPct val="150000"/>
              </a:lnSpc>
            </a:pPr>
            <a:r>
              <a:rPr lang="zh-CN" altLang="en-US" sz="2000" dirty="0">
                <a:latin typeface="张海山锐线体简"/>
              </a:rPr>
              <a:t>从一个起始位置移动到一个最终目标所需的时间由两个参数来决定，到目标的距离和目标的大小（上图中的 </a:t>
            </a:r>
            <a:r>
              <a:rPr lang="en-US" altLang="zh-CN" sz="2000" dirty="0">
                <a:latin typeface="张海山锐线体简"/>
              </a:rPr>
              <a:t>D</a:t>
            </a:r>
            <a:r>
              <a:rPr lang="zh-CN" altLang="en-US" sz="2000" dirty="0">
                <a:latin typeface="张海山锐线体简"/>
              </a:rPr>
              <a:t>与 </a:t>
            </a:r>
            <a:r>
              <a:rPr lang="en-US" altLang="zh-CN" sz="2000" dirty="0">
                <a:latin typeface="张海山锐线体简"/>
              </a:rPr>
              <a:t>W</a:t>
            </a:r>
            <a:r>
              <a:rPr lang="zh-CN" altLang="en-US" sz="2000" dirty="0">
                <a:latin typeface="张海山锐线体简"/>
              </a:rPr>
              <a:t>），用数学公式表达为时间 </a:t>
            </a:r>
            <a:r>
              <a:rPr lang="en-US" altLang="zh-CN" sz="2000" dirty="0">
                <a:latin typeface="张海山锐线体简"/>
              </a:rPr>
              <a:t>T = a + b log2(D/W+1)</a:t>
            </a:r>
            <a:r>
              <a:rPr lang="zh-CN" altLang="en-US" sz="2000" dirty="0">
                <a:latin typeface="张海山锐线体简"/>
              </a:rPr>
              <a:t>。</a:t>
            </a:r>
          </a:p>
        </p:txBody>
      </p:sp>
      <p:pic>
        <p:nvPicPr>
          <p:cNvPr id="3" name="图片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6482" y="2280048"/>
            <a:ext cx="5701554" cy="1707712"/>
          </a:xfrm>
          <a:prstGeom prst="rect">
            <a:avLst/>
          </a:prstGeom>
        </p:spPr>
      </p:pic>
      <p:sp>
        <p:nvSpPr>
          <p:cNvPr id="4" name="文本框 3"/>
          <p:cNvSpPr txBox="1"/>
          <p:nvPr/>
        </p:nvSpPr>
        <p:spPr>
          <a:xfrm>
            <a:off x="6983505" y="2494759"/>
            <a:ext cx="4258235" cy="1631216"/>
          </a:xfrm>
          <a:prstGeom prst="rect">
            <a:avLst/>
          </a:prstGeom>
          <a:noFill/>
        </p:spPr>
        <p:txBody>
          <a:bodyPr wrap="square" rtlCol="0">
            <a:spAutoFit/>
          </a:bodyPr>
          <a:lstStyle/>
          <a:p>
            <a:r>
              <a:rPr lang="en-US" altLang="zh-CN" sz="1600" b="1" dirty="0">
                <a:latin typeface="造字工房悦黑（非商用）纤细体"/>
              </a:rPr>
              <a:t>T</a:t>
            </a:r>
            <a:r>
              <a:rPr lang="en-US" altLang="zh-CN" sz="1600" dirty="0">
                <a:latin typeface="造字工房悦黑（非商用）纤细体"/>
              </a:rPr>
              <a:t> </a:t>
            </a:r>
            <a:r>
              <a:rPr lang="zh-CN" altLang="en-US" sz="1600" dirty="0">
                <a:latin typeface="造字工房悦黑（非商用）纤细体"/>
              </a:rPr>
              <a:t>完成移动所需的平均时间；</a:t>
            </a:r>
            <a:endParaRPr lang="en-US" altLang="zh-CN" sz="1600" dirty="0">
              <a:latin typeface="造字工房悦黑（非商用）纤细体"/>
            </a:endParaRPr>
          </a:p>
          <a:p>
            <a:r>
              <a:rPr lang="en-US" altLang="zh-CN" sz="1600" b="1" dirty="0">
                <a:latin typeface="造字工房悦黑（非商用）纤细体"/>
              </a:rPr>
              <a:t>a </a:t>
            </a:r>
            <a:r>
              <a:rPr lang="zh-CN" altLang="en-US" sz="1600" dirty="0">
                <a:latin typeface="造字工房悦黑（非商用）纤细体"/>
              </a:rPr>
              <a:t>光标开始</a:t>
            </a:r>
            <a:r>
              <a:rPr lang="en-US" altLang="zh-CN" sz="1600" dirty="0">
                <a:latin typeface="造字工房悦黑（非商用）纤细体"/>
              </a:rPr>
              <a:t>/</a:t>
            </a:r>
            <a:r>
              <a:rPr lang="zh-CN" altLang="en-US" sz="1600" dirty="0">
                <a:latin typeface="造字工房悦黑（非商用）纤细体"/>
              </a:rPr>
              <a:t>停止时间；</a:t>
            </a:r>
            <a:endParaRPr lang="en-US" altLang="zh-CN" sz="1600" dirty="0">
              <a:latin typeface="造字工房悦黑（非商用）纤细体"/>
            </a:endParaRPr>
          </a:p>
          <a:p>
            <a:r>
              <a:rPr lang="en-US" altLang="zh-CN" sz="1600" b="1" dirty="0">
                <a:latin typeface="造字工房悦黑（非商用）纤细体"/>
              </a:rPr>
              <a:t>b </a:t>
            </a:r>
            <a:r>
              <a:rPr lang="zh-CN" altLang="en-US" sz="1600" dirty="0">
                <a:latin typeface="造字工房悦黑（非商用）纤细体"/>
              </a:rPr>
              <a:t>光标的移动速度</a:t>
            </a:r>
            <a:endParaRPr lang="en-US" altLang="zh-CN" sz="1600" dirty="0">
              <a:latin typeface="造字工房悦黑（非商用）纤细体"/>
            </a:endParaRPr>
          </a:p>
          <a:p>
            <a:r>
              <a:rPr lang="en-US" altLang="zh-CN" sz="1600" b="1" dirty="0">
                <a:latin typeface="造字工房悦黑（非商用）纤细体"/>
              </a:rPr>
              <a:t>D</a:t>
            </a:r>
            <a:r>
              <a:rPr lang="en-US" altLang="zh-CN" sz="1600" dirty="0">
                <a:latin typeface="造字工房悦黑（非商用）纤细体"/>
              </a:rPr>
              <a:t> </a:t>
            </a:r>
            <a:r>
              <a:rPr lang="zh-CN" altLang="en-US" sz="1600" dirty="0">
                <a:latin typeface="造字工房悦黑（非商用）纤细体"/>
              </a:rPr>
              <a:t>起点到目标中心的距离；</a:t>
            </a:r>
            <a:endParaRPr lang="en-US" altLang="zh-CN" sz="1600" dirty="0">
              <a:latin typeface="造字工房悦黑（非商用）纤细体"/>
            </a:endParaRPr>
          </a:p>
          <a:p>
            <a:r>
              <a:rPr lang="en-US" altLang="zh-CN" sz="1600" b="1" dirty="0">
                <a:latin typeface="造字工房悦黑（非商用）纤细体"/>
              </a:rPr>
              <a:t>W</a:t>
            </a:r>
            <a:r>
              <a:rPr lang="en-US" altLang="zh-CN" sz="1600" dirty="0">
                <a:latin typeface="造字工房悦黑（非商用）纤细体"/>
              </a:rPr>
              <a:t> </a:t>
            </a:r>
            <a:r>
              <a:rPr lang="zh-CN" altLang="en-US" sz="1600" dirty="0">
                <a:latin typeface="造字工房悦黑（非商用）纤细体"/>
              </a:rPr>
              <a:t>目标的宽度（按移动方向为水平方向计算）</a:t>
            </a:r>
            <a:endParaRPr lang="en-US" altLang="zh-CN" sz="1600" dirty="0">
              <a:latin typeface="造字工房悦黑（非商用）纤细体"/>
            </a:endParaRPr>
          </a:p>
          <a:p>
            <a:endParaRPr lang="zh-CN" altLang="en-US" sz="2000" dirty="0">
              <a:latin typeface="张海山锐线体简"/>
            </a:endParaRPr>
          </a:p>
        </p:txBody>
      </p:sp>
    </p:spTree>
    <p:extLst>
      <p:ext uri="{BB962C8B-B14F-4D97-AF65-F5344CB8AC3E}">
        <p14:creationId xmlns:p14="http://schemas.microsoft.com/office/powerpoint/2010/main" val="3354603179"/>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766482" y="632012"/>
            <a:ext cx="9889174" cy="2000548"/>
          </a:xfrm>
          <a:prstGeom prst="rect">
            <a:avLst/>
          </a:prstGeom>
          <a:noFill/>
        </p:spPr>
        <p:txBody>
          <a:bodyPr wrap="square" rtlCol="0">
            <a:spAutoFit/>
          </a:bodyPr>
          <a:lstStyle/>
          <a:p>
            <a:r>
              <a:rPr lang="zh-CN" altLang="en-US" sz="3200" dirty="0">
                <a:latin typeface="张海山锐线体简"/>
              </a:rPr>
              <a:t>费茨定律</a:t>
            </a:r>
            <a:endParaRPr lang="en-US" altLang="zh-CN" sz="3200" dirty="0">
              <a:latin typeface="张海山锐线体简"/>
            </a:endParaRPr>
          </a:p>
          <a:p>
            <a:endParaRPr lang="en-US" altLang="zh-CN" sz="3200" dirty="0">
              <a:latin typeface="张海山锐线体简"/>
            </a:endParaRPr>
          </a:p>
          <a:p>
            <a:pPr>
              <a:lnSpc>
                <a:spcPct val="150000"/>
              </a:lnSpc>
            </a:pPr>
            <a:r>
              <a:rPr lang="zh-CN" altLang="en-US" sz="2000" dirty="0">
                <a:latin typeface="张海山锐线体简"/>
              </a:rPr>
              <a:t>简单来说就是，任意一点移动到目标中心位置所需时间与该点到目标的距离和大小有关，距离越大时间越长，目标越大时间越短。</a:t>
            </a:r>
            <a:endParaRPr lang="en-US" altLang="zh-CN" sz="2000" dirty="0">
              <a:latin typeface="张海山锐线体简"/>
            </a:endParaRPr>
          </a:p>
        </p:txBody>
      </p:sp>
    </p:spTree>
    <p:extLst>
      <p:ext uri="{BB962C8B-B14F-4D97-AF65-F5344CB8AC3E}">
        <p14:creationId xmlns:p14="http://schemas.microsoft.com/office/powerpoint/2010/main" val="268513195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173505" y="430305"/>
            <a:ext cx="1021977" cy="1021977"/>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4" name="文本框 3"/>
          <p:cNvSpPr txBox="1"/>
          <p:nvPr/>
        </p:nvSpPr>
        <p:spPr>
          <a:xfrm>
            <a:off x="806823" y="648905"/>
            <a:ext cx="2476960" cy="584775"/>
          </a:xfrm>
          <a:prstGeom prst="rect">
            <a:avLst/>
          </a:prstGeom>
          <a:noFill/>
        </p:spPr>
        <p:txBody>
          <a:bodyPr wrap="none" rtlCol="0">
            <a:spAutoFit/>
          </a:bodyPr>
          <a:lstStyle/>
          <a:p>
            <a:r>
              <a:rPr lang="en-US" altLang="zh-CN" sz="3200" dirty="0">
                <a:solidFill>
                  <a:schemeClr val="accent1">
                    <a:lumMod val="75000"/>
                  </a:schemeClr>
                </a:solidFill>
              </a:rPr>
              <a:t>- - - - - - - - - -&gt;</a:t>
            </a:r>
            <a:endParaRPr lang="zh-CN" altLang="en-US" sz="3200" dirty="0">
              <a:solidFill>
                <a:schemeClr val="accent1">
                  <a:lumMod val="75000"/>
                </a:schemeClr>
              </a:solidFill>
            </a:endParaRPr>
          </a:p>
        </p:txBody>
      </p:sp>
      <p:sp>
        <p:nvSpPr>
          <p:cNvPr id="5" name="矩形 4"/>
          <p:cNvSpPr/>
          <p:nvPr/>
        </p:nvSpPr>
        <p:spPr>
          <a:xfrm>
            <a:off x="4459943" y="2067399"/>
            <a:ext cx="555810" cy="555810"/>
          </a:xfrm>
          <a:prstGeom prst="rect">
            <a:avLst/>
          </a:prstGeom>
          <a:ln/>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6" name="文本框 5"/>
          <p:cNvSpPr txBox="1"/>
          <p:nvPr/>
        </p:nvSpPr>
        <p:spPr>
          <a:xfrm>
            <a:off x="806823" y="2038434"/>
            <a:ext cx="3785011" cy="584775"/>
          </a:xfrm>
          <a:prstGeom prst="rect">
            <a:avLst/>
          </a:prstGeom>
          <a:noFill/>
        </p:spPr>
        <p:txBody>
          <a:bodyPr wrap="none" rtlCol="0">
            <a:spAutoFit/>
          </a:bodyPr>
          <a:lstStyle/>
          <a:p>
            <a:r>
              <a:rPr lang="en-US" altLang="zh-CN" sz="3200" dirty="0">
                <a:solidFill>
                  <a:schemeClr val="accent1">
                    <a:lumMod val="75000"/>
                  </a:schemeClr>
                </a:solidFill>
              </a:rPr>
              <a:t>- - - - - - - - - - - - - - - -&gt;</a:t>
            </a:r>
            <a:endParaRPr lang="zh-CN" altLang="en-US" sz="3200" dirty="0">
              <a:solidFill>
                <a:schemeClr val="accent1">
                  <a:lumMod val="75000"/>
                </a:schemeClr>
              </a:solidFill>
            </a:endParaRPr>
          </a:p>
        </p:txBody>
      </p:sp>
      <p:grpSp>
        <p:nvGrpSpPr>
          <p:cNvPr id="7" name="组合 6"/>
          <p:cNvGrpSpPr/>
          <p:nvPr/>
        </p:nvGrpSpPr>
        <p:grpSpPr>
          <a:xfrm>
            <a:off x="7166629" y="3782048"/>
            <a:ext cx="4589462" cy="2446824"/>
            <a:chOff x="6611938" y="4285593"/>
            <a:chExt cx="4589462" cy="2446824"/>
          </a:xfrm>
        </p:grpSpPr>
        <p:cxnSp>
          <p:nvCxnSpPr>
            <p:cNvPr id="8" name="直接连接符 7"/>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9" name="文本框 202"/>
            <p:cNvSpPr txBox="1">
              <a:spLocks noChangeArrowheads="1"/>
            </p:cNvSpPr>
            <p:nvPr/>
          </p:nvSpPr>
          <p:spPr bwMode="auto">
            <a:xfrm>
              <a:off x="6756896" y="4285593"/>
              <a:ext cx="4444504" cy="24468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2200" b="1" dirty="0">
                  <a:latin typeface="造字工房悦黑（非商用）纤细体" pitchFamily="50" charset="-122"/>
                  <a:ea typeface="造字工房悦黑（非商用）纤细体" pitchFamily="50" charset="-122"/>
                </a:rPr>
                <a:t>费茨定律</a:t>
              </a:r>
              <a:endParaRPr lang="en-US" altLang="zh-CN" sz="2200" b="1" dirty="0">
                <a:latin typeface="造字工房悦黑（非商用）纤细体" pitchFamily="50" charset="-122"/>
                <a:ea typeface="造字工房悦黑（非商用）纤细体" pitchFamily="50" charset="-122"/>
              </a:endParaRPr>
            </a:p>
            <a:p>
              <a:pPr>
                <a:lnSpc>
                  <a:spcPct val="150000"/>
                </a:lnSpc>
                <a:spcBef>
                  <a:spcPct val="0"/>
                </a:spcBef>
                <a:buFontTx/>
                <a:buNone/>
              </a:pPr>
              <a:r>
                <a:rPr lang="zh-CN" altLang="en-US" sz="2000" dirty="0"/>
                <a:t>在页面中，大而近的目标区域意味着用户不需要做太精细的调整就可以轻易的达到目标；反之，将耗费很多时间，给用户造成难用的印象</a:t>
              </a:r>
              <a:r>
                <a:rPr lang="zh-CN" altLang="en-US" sz="1600" dirty="0"/>
                <a:t>。</a:t>
              </a:r>
            </a:p>
          </p:txBody>
        </p:sp>
        <p:cxnSp>
          <p:nvCxnSpPr>
            <p:cNvPr id="10" name="直接连接符 9"/>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44510092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after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24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图表 5"/>
          <p:cNvGraphicFramePr/>
          <p:nvPr/>
        </p:nvGraphicFramePr>
        <p:xfrm>
          <a:off x="2032000" y="441960"/>
          <a:ext cx="8128000" cy="5696373"/>
        </p:xfrm>
        <a:graphic>
          <a:graphicData uri="http://schemas.openxmlformats.org/drawingml/2006/chart">
            <c:chart xmlns:c="http://schemas.openxmlformats.org/drawingml/2006/chart" xmlns:r="http://schemas.openxmlformats.org/officeDocument/2006/relationships" r:id="rId2"/>
          </a:graphicData>
        </a:graphic>
      </p:graphicFrame>
    </p:spTree>
    <p:extLst>
      <p:ext uri="{BB962C8B-B14F-4D97-AF65-F5344CB8AC3E}">
        <p14:creationId xmlns:p14="http://schemas.microsoft.com/office/powerpoint/2010/main" val="74917695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in)">
                                      <p:cBhvr>
                                        <p:cTn id="7" dur="2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p:bldAsOne/>
      </p:bldGraphic>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2664" y="152400"/>
            <a:ext cx="2707965" cy="544656"/>
            <a:chOff x="-522664" y="152400"/>
            <a:chExt cx="2707965" cy="544656"/>
          </a:xfrm>
        </p:grpSpPr>
        <p:sp>
          <p:nvSpPr>
            <p:cNvPr id="7" name="圆角矩形 6"/>
            <p:cNvSpPr/>
            <p:nvPr/>
          </p:nvSpPr>
          <p:spPr>
            <a:xfrm>
              <a:off x="-522664"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8" name="矩形 7"/>
            <p:cNvSpPr/>
            <p:nvPr/>
          </p:nvSpPr>
          <p:spPr>
            <a:xfrm>
              <a:off x="87308" y="258846"/>
              <a:ext cx="1980029" cy="400110"/>
            </a:xfrm>
            <a:prstGeom prst="rect">
              <a:avLst/>
            </a:prstGeom>
          </p:spPr>
          <p:txBody>
            <a:bodyPr wrap="none">
              <a:spAutoFit/>
            </a:bodyPr>
            <a:lstStyle/>
            <a:p>
              <a:pPr algn="ctr"/>
              <a:r>
                <a:rPr lang="zh-CN" altLang="en-US" sz="2000" dirty="0">
                  <a:solidFill>
                    <a:schemeClr val="tx1">
                      <a:lumMod val="85000"/>
                      <a:lumOff val="15000"/>
                    </a:schemeClr>
                  </a:solidFill>
                  <a:latin typeface="造字工房悦黑（非商用）纤细体" pitchFamily="50" charset="-122"/>
                  <a:ea typeface="造字工房悦黑（非商用）纤细体" pitchFamily="50" charset="-122"/>
                </a:rPr>
                <a:t>费茨定律的启示</a:t>
              </a:r>
            </a:p>
          </p:txBody>
        </p:sp>
      </p:grpSp>
      <p:grpSp>
        <p:nvGrpSpPr>
          <p:cNvPr id="9" name="组合 8"/>
          <p:cNvGrpSpPr/>
          <p:nvPr/>
        </p:nvGrpSpPr>
        <p:grpSpPr>
          <a:xfrm>
            <a:off x="320329" y="1142354"/>
            <a:ext cx="4870235" cy="1938992"/>
            <a:chOff x="6611938" y="4097335"/>
            <a:chExt cx="4589462" cy="1938992"/>
          </a:xfrm>
        </p:grpSpPr>
        <p:cxnSp>
          <p:nvCxnSpPr>
            <p:cNvPr id="10" name="直接连接符 9"/>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文本框 202"/>
            <p:cNvSpPr txBox="1">
              <a:spLocks noChangeArrowheads="1"/>
            </p:cNvSpPr>
            <p:nvPr/>
          </p:nvSpPr>
          <p:spPr bwMode="auto">
            <a:xfrm>
              <a:off x="6756896" y="4097335"/>
              <a:ext cx="4444504" cy="19389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3200" b="1" dirty="0">
                  <a:latin typeface="造字工房悦黑（非商用）纤细体" pitchFamily="50" charset="-122"/>
                  <a:ea typeface="造字工房悦黑（非商用）纤细体" pitchFamily="50" charset="-122"/>
                </a:rPr>
                <a:t>启示</a:t>
              </a:r>
              <a:r>
                <a:rPr lang="en-US" altLang="zh-CN" sz="3200" b="1" dirty="0">
                  <a:latin typeface="造字工房悦黑（非商用）纤细体" pitchFamily="50" charset="-122"/>
                  <a:ea typeface="造字工房悦黑（非商用）纤细体" pitchFamily="50" charset="-122"/>
                </a:rPr>
                <a:t>1</a:t>
              </a:r>
            </a:p>
            <a:p>
              <a:pPr>
                <a:lnSpc>
                  <a:spcPct val="150000"/>
                </a:lnSpc>
                <a:spcBef>
                  <a:spcPct val="0"/>
                </a:spcBef>
                <a:buFontTx/>
                <a:buNone/>
              </a:pPr>
              <a:r>
                <a:rPr lang="zh-CN" altLang="en-US" sz="2400" dirty="0"/>
                <a:t>按钮加大一些，</a:t>
              </a:r>
              <a:endParaRPr lang="en-US" altLang="zh-CN" sz="2400" dirty="0"/>
            </a:p>
            <a:p>
              <a:pPr>
                <a:lnSpc>
                  <a:spcPct val="150000"/>
                </a:lnSpc>
                <a:spcBef>
                  <a:spcPct val="0"/>
                </a:spcBef>
                <a:buFontTx/>
                <a:buNone/>
              </a:pPr>
              <a:r>
                <a:rPr lang="zh-CN" altLang="en-US" sz="2400" dirty="0"/>
                <a:t>点击更容易一些。</a:t>
              </a:r>
            </a:p>
          </p:txBody>
        </p:sp>
        <p:cxnSp>
          <p:nvCxnSpPr>
            <p:cNvPr id="12" name="直接连接符 11"/>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4" name="椭圆 3"/>
          <p:cNvSpPr/>
          <p:nvPr/>
        </p:nvSpPr>
        <p:spPr>
          <a:xfrm>
            <a:off x="8404412" y="1522707"/>
            <a:ext cx="1143000" cy="11430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5" name="文本框 4"/>
          <p:cNvSpPr txBox="1"/>
          <p:nvPr/>
        </p:nvSpPr>
        <p:spPr>
          <a:xfrm>
            <a:off x="8404412" y="2665707"/>
            <a:ext cx="1156086" cy="369332"/>
          </a:xfrm>
          <a:prstGeom prst="rect">
            <a:avLst/>
          </a:prstGeom>
          <a:noFill/>
        </p:spPr>
        <p:txBody>
          <a:bodyPr wrap="none" rtlCol="0">
            <a:spAutoFit/>
          </a:bodyPr>
          <a:lstStyle/>
          <a:p>
            <a:r>
              <a:rPr lang="en-US" altLang="zh-CN" b="1" dirty="0">
                <a:solidFill>
                  <a:schemeClr val="accent1">
                    <a:lumMod val="75000"/>
                  </a:schemeClr>
                </a:solidFill>
              </a:rPr>
              <a:t>&lt;- - - - - - &gt;</a:t>
            </a:r>
            <a:endParaRPr lang="zh-CN" altLang="en-US" b="1" dirty="0">
              <a:solidFill>
                <a:schemeClr val="accent1">
                  <a:lumMod val="75000"/>
                </a:schemeClr>
              </a:solidFill>
            </a:endParaRPr>
          </a:p>
        </p:txBody>
      </p:sp>
    </p:spTree>
    <p:extLst>
      <p:ext uri="{BB962C8B-B14F-4D97-AF65-F5344CB8AC3E}">
        <p14:creationId xmlns:p14="http://schemas.microsoft.com/office/powerpoint/2010/main" val="412805998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2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2664" y="152400"/>
            <a:ext cx="2707965" cy="544656"/>
            <a:chOff x="-522664" y="152400"/>
            <a:chExt cx="2707965" cy="544656"/>
          </a:xfrm>
        </p:grpSpPr>
        <p:sp>
          <p:nvSpPr>
            <p:cNvPr id="7" name="圆角矩形 6"/>
            <p:cNvSpPr/>
            <p:nvPr/>
          </p:nvSpPr>
          <p:spPr>
            <a:xfrm>
              <a:off x="-522664"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8" name="矩形 7"/>
            <p:cNvSpPr/>
            <p:nvPr/>
          </p:nvSpPr>
          <p:spPr>
            <a:xfrm>
              <a:off x="87308" y="258846"/>
              <a:ext cx="1980029" cy="400110"/>
            </a:xfrm>
            <a:prstGeom prst="rect">
              <a:avLst/>
            </a:prstGeom>
          </p:spPr>
          <p:txBody>
            <a:bodyPr wrap="none">
              <a:spAutoFit/>
            </a:bodyPr>
            <a:lstStyle/>
            <a:p>
              <a:pPr algn="ctr"/>
              <a:r>
                <a:rPr lang="zh-CN" altLang="en-US" sz="2000" dirty="0">
                  <a:solidFill>
                    <a:schemeClr val="tx1">
                      <a:lumMod val="85000"/>
                      <a:lumOff val="15000"/>
                    </a:schemeClr>
                  </a:solidFill>
                  <a:latin typeface="造字工房悦黑（非商用）纤细体" pitchFamily="50" charset="-122"/>
                  <a:ea typeface="造字工房悦黑（非商用）纤细体" pitchFamily="50" charset="-122"/>
                </a:rPr>
                <a:t>费茨定律的启示</a:t>
              </a:r>
            </a:p>
          </p:txBody>
        </p:sp>
      </p:grpSp>
      <p:grpSp>
        <p:nvGrpSpPr>
          <p:cNvPr id="9" name="组合 8"/>
          <p:cNvGrpSpPr/>
          <p:nvPr/>
        </p:nvGrpSpPr>
        <p:grpSpPr>
          <a:xfrm>
            <a:off x="315908" y="1142213"/>
            <a:ext cx="4955339" cy="3046988"/>
            <a:chOff x="6611938" y="4097335"/>
            <a:chExt cx="4589462" cy="3046988"/>
          </a:xfrm>
        </p:grpSpPr>
        <p:cxnSp>
          <p:nvCxnSpPr>
            <p:cNvPr id="10" name="直接连接符 9"/>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文本框 202"/>
            <p:cNvSpPr txBox="1">
              <a:spLocks noChangeArrowheads="1"/>
            </p:cNvSpPr>
            <p:nvPr/>
          </p:nvSpPr>
          <p:spPr bwMode="auto">
            <a:xfrm>
              <a:off x="6756896" y="4097335"/>
              <a:ext cx="4444504" cy="3046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3200" b="1" dirty="0">
                  <a:latin typeface="造字工房悦黑（非商用）纤细体" pitchFamily="50" charset="-122"/>
                  <a:ea typeface="造字工房悦黑（非商用）纤细体" pitchFamily="50" charset="-122"/>
                </a:rPr>
                <a:t>启示</a:t>
              </a:r>
              <a:r>
                <a:rPr lang="en-US" altLang="zh-CN" sz="3200" b="1" dirty="0">
                  <a:latin typeface="造字工房悦黑（非商用）纤细体" pitchFamily="50" charset="-122"/>
                  <a:ea typeface="造字工房悦黑（非商用）纤细体" pitchFamily="50" charset="-122"/>
                </a:rPr>
                <a:t>2</a:t>
              </a:r>
            </a:p>
            <a:p>
              <a:pPr>
                <a:lnSpc>
                  <a:spcPct val="150000"/>
                </a:lnSpc>
                <a:spcBef>
                  <a:spcPct val="0"/>
                </a:spcBef>
                <a:buFontTx/>
                <a:buNone/>
              </a:pPr>
              <a:r>
                <a:rPr lang="zh-CN" altLang="en-US" sz="2400" dirty="0"/>
                <a:t>让相关的内容更靠近彼此。这样做不仅可以在视觉上增强用户对他们相关性的认识，还可以减少光标在他们之间移动所需的距离和时间。</a:t>
              </a:r>
            </a:p>
          </p:txBody>
        </p:sp>
        <p:cxnSp>
          <p:nvCxnSpPr>
            <p:cNvPr id="12" name="直接连接符 11"/>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8014447" y="1553103"/>
            <a:ext cx="1143000" cy="1143000"/>
          </a:xfrm>
          <a:prstGeom prst="ellipse">
            <a:avLst/>
          </a:prstGeom>
        </p:spPr>
        <p:style>
          <a:lnRef idx="3">
            <a:schemeClr val="lt1"/>
          </a:lnRef>
          <a:fillRef idx="1">
            <a:schemeClr val="accent4"/>
          </a:fillRef>
          <a:effectRef idx="1">
            <a:schemeClr val="accent4"/>
          </a:effectRef>
          <a:fontRef idx="minor">
            <a:schemeClr val="lt1"/>
          </a:fontRef>
        </p:style>
        <p:txBody>
          <a:bodyPr rtlCol="0" anchor="ctr"/>
          <a:lstStyle/>
          <a:p>
            <a:pPr algn="ctr"/>
            <a:endParaRPr lang="zh-CN" altLang="en-US"/>
          </a:p>
        </p:txBody>
      </p:sp>
      <p:sp>
        <p:nvSpPr>
          <p:cNvPr id="14" name="文本框 13"/>
          <p:cNvSpPr txBox="1"/>
          <p:nvPr/>
        </p:nvSpPr>
        <p:spPr>
          <a:xfrm>
            <a:off x="9031084" y="1909541"/>
            <a:ext cx="662361" cy="369332"/>
          </a:xfrm>
          <a:prstGeom prst="rect">
            <a:avLst/>
          </a:prstGeom>
          <a:noFill/>
        </p:spPr>
        <p:txBody>
          <a:bodyPr wrap="none" rtlCol="0">
            <a:spAutoFit/>
          </a:bodyPr>
          <a:lstStyle/>
          <a:p>
            <a:r>
              <a:rPr lang="en-US" altLang="zh-CN" b="1" dirty="0">
                <a:solidFill>
                  <a:schemeClr val="accent1">
                    <a:lumMod val="75000"/>
                  </a:schemeClr>
                </a:solidFill>
              </a:rPr>
              <a:t>&lt;- - &gt;</a:t>
            </a:r>
            <a:endParaRPr lang="zh-CN" altLang="en-US" b="1" dirty="0">
              <a:solidFill>
                <a:schemeClr val="accent1">
                  <a:lumMod val="75000"/>
                </a:schemeClr>
              </a:solidFill>
            </a:endParaRPr>
          </a:p>
        </p:txBody>
      </p:sp>
      <p:sp>
        <p:nvSpPr>
          <p:cNvPr id="15" name="椭圆 14"/>
          <p:cNvSpPr/>
          <p:nvPr/>
        </p:nvSpPr>
        <p:spPr>
          <a:xfrm>
            <a:off x="9602584" y="1522707"/>
            <a:ext cx="1143000" cy="1143000"/>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57234609"/>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2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组合 1"/>
          <p:cNvGrpSpPr/>
          <p:nvPr/>
        </p:nvGrpSpPr>
        <p:grpSpPr>
          <a:xfrm>
            <a:off x="-522664" y="152400"/>
            <a:ext cx="2707965" cy="544656"/>
            <a:chOff x="-522664" y="152400"/>
            <a:chExt cx="2707965" cy="544656"/>
          </a:xfrm>
        </p:grpSpPr>
        <p:sp>
          <p:nvSpPr>
            <p:cNvPr id="7" name="圆角矩形 6"/>
            <p:cNvSpPr/>
            <p:nvPr/>
          </p:nvSpPr>
          <p:spPr>
            <a:xfrm>
              <a:off x="-522664" y="152400"/>
              <a:ext cx="2707965" cy="544656"/>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8" name="矩形 7"/>
            <p:cNvSpPr/>
            <p:nvPr/>
          </p:nvSpPr>
          <p:spPr>
            <a:xfrm>
              <a:off x="87308" y="258846"/>
              <a:ext cx="1980029" cy="400110"/>
            </a:xfrm>
            <a:prstGeom prst="rect">
              <a:avLst/>
            </a:prstGeom>
          </p:spPr>
          <p:txBody>
            <a:bodyPr wrap="none">
              <a:spAutoFit/>
            </a:bodyPr>
            <a:lstStyle/>
            <a:p>
              <a:pPr algn="ctr"/>
              <a:r>
                <a:rPr lang="zh-CN" altLang="en-US" sz="2000" dirty="0">
                  <a:solidFill>
                    <a:schemeClr val="tx1">
                      <a:lumMod val="85000"/>
                      <a:lumOff val="15000"/>
                    </a:schemeClr>
                  </a:solidFill>
                  <a:latin typeface="造字工房悦黑（非商用）纤细体" pitchFamily="50" charset="-122"/>
                  <a:ea typeface="造字工房悦黑（非商用）纤细体" pitchFamily="50" charset="-122"/>
                </a:rPr>
                <a:t>费茨定律的启示</a:t>
              </a:r>
            </a:p>
          </p:txBody>
        </p:sp>
      </p:grpSp>
      <p:grpSp>
        <p:nvGrpSpPr>
          <p:cNvPr id="9" name="组合 8"/>
          <p:cNvGrpSpPr/>
          <p:nvPr/>
        </p:nvGrpSpPr>
        <p:grpSpPr>
          <a:xfrm>
            <a:off x="329356" y="1141373"/>
            <a:ext cx="5224280" cy="4154984"/>
            <a:chOff x="6611938" y="4097335"/>
            <a:chExt cx="4589462" cy="4154984"/>
          </a:xfrm>
        </p:grpSpPr>
        <p:cxnSp>
          <p:nvCxnSpPr>
            <p:cNvPr id="10" name="直接连接符 9"/>
            <p:cNvCxnSpPr/>
            <p:nvPr/>
          </p:nvCxnSpPr>
          <p:spPr bwMode="auto">
            <a:xfrm>
              <a:off x="6611938" y="4586284"/>
              <a:ext cx="77788" cy="0"/>
            </a:xfrm>
            <a:prstGeom prst="line">
              <a:avLst/>
            </a:prstGeom>
            <a:ln w="2159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11" name="文本框 202"/>
            <p:cNvSpPr txBox="1">
              <a:spLocks noChangeArrowheads="1"/>
            </p:cNvSpPr>
            <p:nvPr/>
          </p:nvSpPr>
          <p:spPr bwMode="auto">
            <a:xfrm>
              <a:off x="6756896" y="4097335"/>
              <a:ext cx="4444504" cy="41549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nSpc>
                  <a:spcPct val="150000"/>
                </a:lnSpc>
                <a:spcBef>
                  <a:spcPct val="0"/>
                </a:spcBef>
                <a:buFontTx/>
                <a:buNone/>
              </a:pPr>
              <a:r>
                <a:rPr lang="zh-CN" altLang="en-US" sz="3200" b="1" dirty="0">
                  <a:latin typeface="造字工房悦黑（非商用）纤细体" pitchFamily="50" charset="-122"/>
                  <a:ea typeface="造字工房悦黑（非商用）纤细体" pitchFamily="50" charset="-122"/>
                </a:rPr>
                <a:t>启示</a:t>
              </a:r>
              <a:r>
                <a:rPr lang="en-US" altLang="zh-CN" sz="3200" b="1" dirty="0">
                  <a:latin typeface="造字工房悦黑（非商用）纤细体" pitchFamily="50" charset="-122"/>
                  <a:ea typeface="造字工房悦黑（非商用）纤细体" pitchFamily="50" charset="-122"/>
                </a:rPr>
                <a:t>3</a:t>
              </a:r>
            </a:p>
            <a:p>
              <a:pPr>
                <a:lnSpc>
                  <a:spcPct val="150000"/>
                </a:lnSpc>
                <a:spcBef>
                  <a:spcPct val="0"/>
                </a:spcBef>
                <a:buFontTx/>
                <a:buNone/>
              </a:pPr>
              <a:r>
                <a:rPr lang="zh-CN" altLang="en-US" sz="2400" dirty="0"/>
                <a:t>屏幕的边和角很适合放置像菜单栏和按钮这样的元素，因为边角是巨大的目标，你不可能用鼠标超过他们。不管你移动了多远，鼠标最终会停在屏幕的边缘，并定位到按钮和菜单的上面。</a:t>
              </a:r>
            </a:p>
          </p:txBody>
        </p:sp>
        <p:cxnSp>
          <p:nvCxnSpPr>
            <p:cNvPr id="12" name="直接连接符 11"/>
            <p:cNvCxnSpPr/>
            <p:nvPr/>
          </p:nvCxnSpPr>
          <p:spPr bwMode="auto">
            <a:xfrm>
              <a:off x="6722136" y="4478334"/>
              <a:ext cx="0" cy="212725"/>
            </a:xfrm>
            <a:prstGeom prst="line">
              <a:avLst/>
            </a:prstGeom>
            <a:ln w="2540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grpSp>
      <p:sp>
        <p:nvSpPr>
          <p:cNvPr id="13" name="椭圆 12"/>
          <p:cNvSpPr/>
          <p:nvPr/>
        </p:nvSpPr>
        <p:spPr>
          <a:xfrm>
            <a:off x="9431517" y="1235503"/>
            <a:ext cx="715883" cy="715883"/>
          </a:xfrm>
          <a:prstGeom prst="ellipse">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zh-CN" altLang="en-US"/>
          </a:p>
        </p:txBody>
      </p:sp>
      <p:sp>
        <p:nvSpPr>
          <p:cNvPr id="3" name="矩形 2"/>
          <p:cNvSpPr/>
          <p:nvPr/>
        </p:nvSpPr>
        <p:spPr>
          <a:xfrm>
            <a:off x="8377518" y="1237129"/>
            <a:ext cx="2823882" cy="4383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4035461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par>
                          <p:cTn id="8" fill="hold">
                            <p:stCondLst>
                              <p:cond delay="20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24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18" name="文本框 6"/>
          <p:cNvSpPr txBox="1">
            <a:spLocks noChangeArrowheads="1"/>
          </p:cNvSpPr>
          <p:nvPr/>
        </p:nvSpPr>
        <p:spPr bwMode="auto">
          <a:xfrm>
            <a:off x="1119584" y="2252930"/>
            <a:ext cx="10158016" cy="132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000" b="1" spc="600" dirty="0">
                <a:solidFill>
                  <a:schemeClr val="bg1"/>
                </a:solidFill>
                <a:latin typeface="微软雅黑" panose="020B0503020204020204" pitchFamily="34" charset="-122"/>
                <a:ea typeface="微软雅黑" panose="020B0503020204020204" pitchFamily="34" charset="-122"/>
              </a:rPr>
              <a:t>FOR EXAMPLE</a:t>
            </a:r>
            <a:endParaRPr lang="zh-CN" altLang="en-US" sz="8000" b="1" spc="60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7659177"/>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2500">
        <p15:prstTrans prst="airplan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18">
                                            <p:txEl>
                                              <p:pRg st="0" end="0"/>
                                            </p:txEl>
                                          </p:spTgt>
                                        </p:tgtEl>
                                        <p:attrNameLst>
                                          <p:attrName>style.visibility</p:attrName>
                                        </p:attrNameLst>
                                      </p:cBhvr>
                                      <p:to>
                                        <p:strVal val="visible"/>
                                      </p:to>
                                    </p:set>
                                    <p:anim calcmode="lin" valueType="num">
                                      <p:cBhvr>
                                        <p:cTn id="7" dur="1700" fill="hold"/>
                                        <p:tgtEl>
                                          <p:spTgt spid="18">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8" dur="1700" fill="hold"/>
                                        <p:tgtEl>
                                          <p:spTgt spid="18">
                                            <p:txEl>
                                              <p:pRg st="0" end="0"/>
                                            </p:txEl>
                                          </p:spTgt>
                                        </p:tgtEl>
                                        <p:attrNameLst>
                                          <p:attrName>ppt_y</p:attrName>
                                        </p:attrNameLst>
                                      </p:cBhvr>
                                      <p:tavLst>
                                        <p:tav tm="0">
                                          <p:val>
                                            <p:strVal val="#ppt_y"/>
                                          </p:val>
                                        </p:tav>
                                        <p:tav tm="100000">
                                          <p:val>
                                            <p:strVal val="#ppt_y"/>
                                          </p:val>
                                        </p:tav>
                                      </p:tavLst>
                                    </p:anim>
                                    <p:anim calcmode="lin" valueType="num">
                                      <p:cBhvr>
                                        <p:cTn id="9" dur="1700" fill="hold"/>
                                        <p:tgtEl>
                                          <p:spTgt spid="18">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0" dur="1700" fill="hold"/>
                                        <p:tgtEl>
                                          <p:spTgt spid="18">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1" dur="1700" tmFilter="0,0; .5, 1; 1, 1"/>
                                        <p:tgtEl>
                                          <p:spTgt spid="1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build="allAtOnce"/>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3"/>
          <p:cNvGrpSpPr>
            <a:grpSpLocks/>
          </p:cNvGrpSpPr>
          <p:nvPr/>
        </p:nvGrpSpPr>
        <p:grpSpPr bwMode="auto">
          <a:xfrm>
            <a:off x="289869" y="513854"/>
            <a:ext cx="640774" cy="550209"/>
            <a:chOff x="4506912" y="419100"/>
            <a:chExt cx="3453607" cy="2965615"/>
          </a:xfrm>
        </p:grpSpPr>
        <p:sp>
          <p:nvSpPr>
            <p:cNvPr id="5" name="等腰三角形 4"/>
            <p:cNvSpPr/>
            <p:nvPr/>
          </p:nvSpPr>
          <p:spPr>
            <a:xfrm rot="10800000">
              <a:off x="4520033" y="419100"/>
              <a:ext cx="3440486" cy="2965615"/>
            </a:xfrm>
            <a:prstGeom prst="triangle">
              <a:avLst/>
            </a:prstGeom>
            <a:solidFill>
              <a:srgbClr val="00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solidFill>
                  <a:schemeClr val="accent1">
                    <a:lumMod val="75000"/>
                  </a:schemeClr>
                </a:solidFill>
              </a:endParaRPr>
            </a:p>
          </p:txBody>
        </p:sp>
        <p:cxnSp>
          <p:nvCxnSpPr>
            <p:cNvPr id="6" name="直接连接符 5"/>
            <p:cNvCxnSpPr>
              <a:stCxn id="5" idx="4"/>
            </p:cNvCxnSpPr>
            <p:nvPr/>
          </p:nvCxnSpPr>
          <p:spPr>
            <a:xfrm>
              <a:off x="4520033" y="419100"/>
              <a:ext cx="1720680"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2"/>
            </p:cNvCxnSpPr>
            <p:nvPr/>
          </p:nvCxnSpPr>
          <p:spPr>
            <a:xfrm flipH="1">
              <a:off x="6240714" y="419100"/>
              <a:ext cx="1719805" cy="876562"/>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5" idx="0"/>
            </p:cNvCxnSpPr>
            <p:nvPr/>
          </p:nvCxnSpPr>
          <p:spPr>
            <a:xfrm flipH="1">
              <a:off x="6240714" y="1295662"/>
              <a:ext cx="0" cy="2089053"/>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2"/>
            </p:cNvCxnSpPr>
            <p:nvPr/>
          </p:nvCxnSpPr>
          <p:spPr>
            <a:xfrm flipH="1">
              <a:off x="6240714" y="419100"/>
              <a:ext cx="1719805" cy="11923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flipH="1">
              <a:off x="6240714" y="419100"/>
              <a:ext cx="1719805" cy="14828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2"/>
            </p:cNvCxnSpPr>
            <p:nvPr/>
          </p:nvCxnSpPr>
          <p:spPr>
            <a:xfrm flipH="1">
              <a:off x="6240714" y="419100"/>
              <a:ext cx="1719805" cy="179861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2"/>
            </p:cNvCxnSpPr>
            <p:nvPr/>
          </p:nvCxnSpPr>
          <p:spPr>
            <a:xfrm flipH="1">
              <a:off x="6240714" y="419100"/>
              <a:ext cx="1719805" cy="21152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2"/>
            </p:cNvCxnSpPr>
            <p:nvPr/>
          </p:nvCxnSpPr>
          <p:spPr>
            <a:xfrm flipH="1">
              <a:off x="6240714" y="419100"/>
              <a:ext cx="1719805" cy="250546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06912" y="419100"/>
              <a:ext cx="1719805"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516534" y="419100"/>
              <a:ext cx="1985737" cy="71122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516534" y="419100"/>
              <a:ext cx="2316401" cy="5843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516534" y="419100"/>
              <a:ext cx="2595454" cy="41903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516534" y="419100"/>
              <a:ext cx="2925244" cy="2668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516534" y="419100"/>
              <a:ext cx="3179803" cy="1399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H="1" flipV="1">
              <a:off x="5986154" y="1160066"/>
              <a:ext cx="254559" cy="222464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0"/>
            </p:cNvCxnSpPr>
            <p:nvPr/>
          </p:nvCxnSpPr>
          <p:spPr>
            <a:xfrm flipH="1" flipV="1">
              <a:off x="5732470" y="1060337"/>
              <a:ext cx="508244" cy="2324378"/>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5" idx="0"/>
            </p:cNvCxnSpPr>
            <p:nvPr/>
          </p:nvCxnSpPr>
          <p:spPr>
            <a:xfrm flipH="1" flipV="1">
              <a:off x="5464789" y="905496"/>
              <a:ext cx="775925" cy="24792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0"/>
            </p:cNvCxnSpPr>
            <p:nvPr/>
          </p:nvCxnSpPr>
          <p:spPr>
            <a:xfrm flipH="1" flipV="1">
              <a:off x="5129751" y="750654"/>
              <a:ext cx="1110963" cy="2634061"/>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0"/>
            </p:cNvCxnSpPr>
            <p:nvPr/>
          </p:nvCxnSpPr>
          <p:spPr>
            <a:xfrm flipH="1" flipV="1">
              <a:off x="4782465" y="566943"/>
              <a:ext cx="1458248" cy="281777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96002" y="546217"/>
            <a:ext cx="3727302" cy="400110"/>
          </a:xfrm>
          <a:prstGeom prst="rect">
            <a:avLst/>
          </a:prstGeom>
          <a:noFill/>
        </p:spPr>
        <p:txBody>
          <a:bodyPr wrap="none" rtlCol="0">
            <a:spAutoFit/>
          </a:bodyPr>
          <a:lstStyle/>
          <a:p>
            <a:r>
              <a:rPr lang="zh-CN" altLang="en-US" sz="2000" dirty="0"/>
              <a:t>格式塔原理</a:t>
            </a:r>
            <a:r>
              <a:rPr lang="en-US" altLang="zh-CN" sz="2000" dirty="0"/>
              <a:t>——</a:t>
            </a:r>
            <a:r>
              <a:rPr lang="zh-CN" altLang="en-US" sz="2000" dirty="0"/>
              <a:t>接近性（位置）</a:t>
            </a:r>
          </a:p>
        </p:txBody>
      </p:sp>
      <p:pic>
        <p:nvPicPr>
          <p:cNvPr id="31" name="图片 30" descr="DE079CE0AF685EAC34587069AFF3A552"/>
          <p:cNvPicPr>
            <a:picLocks noChangeAspect="1"/>
          </p:cNvPicPr>
          <p:nvPr/>
        </p:nvPicPr>
        <p:blipFill>
          <a:blip r:embed="rId2"/>
          <a:stretch>
            <a:fillRect/>
          </a:stretch>
        </p:blipFill>
        <p:spPr>
          <a:xfrm>
            <a:off x="7664450" y="694055"/>
            <a:ext cx="3335655" cy="5920740"/>
          </a:xfrm>
          <a:prstGeom prst="rect">
            <a:avLst/>
          </a:prstGeom>
        </p:spPr>
      </p:pic>
      <p:sp>
        <p:nvSpPr>
          <p:cNvPr id="3" name="文本框 2"/>
          <p:cNvSpPr txBox="1"/>
          <p:nvPr/>
        </p:nvSpPr>
        <p:spPr>
          <a:xfrm>
            <a:off x="996002" y="2810436"/>
            <a:ext cx="851515" cy="492443"/>
          </a:xfrm>
          <a:prstGeom prst="rect">
            <a:avLst/>
          </a:prstGeom>
          <a:noFill/>
        </p:spPr>
        <p:txBody>
          <a:bodyPr wrap="none" rtlCol="0">
            <a:spAutoFit/>
          </a:bodyPr>
          <a:lstStyle/>
          <a:p>
            <a:r>
              <a:rPr lang="en-US" altLang="zh-CN" sz="2600" b="1" dirty="0">
                <a:latin typeface="造字工房典黑（非商用）超细体"/>
              </a:rPr>
              <a:t>VIMO</a:t>
            </a:r>
            <a:endParaRPr lang="zh-CN" altLang="en-US" sz="2600" b="1" dirty="0">
              <a:latin typeface="造字工房典黑（非商用）超细体"/>
            </a:endParaRPr>
          </a:p>
        </p:txBody>
      </p:sp>
      <p:sp>
        <p:nvSpPr>
          <p:cNvPr id="32" name="文本框 31"/>
          <p:cNvSpPr txBox="1"/>
          <p:nvPr/>
        </p:nvSpPr>
        <p:spPr>
          <a:xfrm>
            <a:off x="996002" y="3562613"/>
            <a:ext cx="2492990" cy="400110"/>
          </a:xfrm>
          <a:prstGeom prst="rect">
            <a:avLst/>
          </a:prstGeom>
          <a:noFill/>
        </p:spPr>
        <p:txBody>
          <a:bodyPr wrap="none" rtlCol="0">
            <a:spAutoFit/>
          </a:bodyPr>
          <a:lstStyle/>
          <a:p>
            <a:r>
              <a:rPr lang="zh-CN" altLang="en-US" sz="2000" dirty="0">
                <a:latin typeface="造字工房悦黑（非商用）纤细体"/>
              </a:rPr>
              <a:t>有关音乐、音效一栏</a:t>
            </a:r>
          </a:p>
        </p:txBody>
      </p:sp>
    </p:spTree>
    <p:extLst>
      <p:ext uri="{BB962C8B-B14F-4D97-AF65-F5344CB8AC3E}">
        <p14:creationId xmlns:p14="http://schemas.microsoft.com/office/powerpoint/2010/main" val="39342300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600" fill="hold"/>
                                        <p:tgtEl>
                                          <p:spTgt spid="4"/>
                                        </p:tgtEl>
                                        <p:attrNameLst>
                                          <p:attrName>ppt_w</p:attrName>
                                        </p:attrNameLst>
                                      </p:cBhvr>
                                      <p:tavLst>
                                        <p:tav tm="0">
                                          <p:val>
                                            <p:fltVal val="0"/>
                                          </p:val>
                                        </p:tav>
                                        <p:tav tm="100000">
                                          <p:val>
                                            <p:strVal val="#ppt_w"/>
                                          </p:val>
                                        </p:tav>
                                      </p:tavLst>
                                    </p:anim>
                                    <p:anim calcmode="lin" valueType="num">
                                      <p:cBhvr>
                                        <p:cTn id="8" dur="2600" fill="hold"/>
                                        <p:tgtEl>
                                          <p:spTgt spid="4"/>
                                        </p:tgtEl>
                                        <p:attrNameLst>
                                          <p:attrName>ppt_h</p:attrName>
                                        </p:attrNameLst>
                                      </p:cBhvr>
                                      <p:tavLst>
                                        <p:tav tm="0">
                                          <p:val>
                                            <p:fltVal val="0"/>
                                          </p:val>
                                        </p:tav>
                                        <p:tav tm="100000">
                                          <p:val>
                                            <p:strVal val="#ppt_h"/>
                                          </p:val>
                                        </p:tav>
                                      </p:tavLst>
                                    </p:anim>
                                    <p:anim calcmode="lin" valueType="num">
                                      <p:cBhvr>
                                        <p:cTn id="9" dur="2600" fill="hold"/>
                                        <p:tgtEl>
                                          <p:spTgt spid="4"/>
                                        </p:tgtEl>
                                        <p:attrNameLst>
                                          <p:attrName>style.rotation</p:attrName>
                                        </p:attrNameLst>
                                      </p:cBhvr>
                                      <p:tavLst>
                                        <p:tav tm="0">
                                          <p:val>
                                            <p:fltVal val="90"/>
                                          </p:val>
                                        </p:tav>
                                        <p:tav tm="100000">
                                          <p:val>
                                            <p:fltVal val="0"/>
                                          </p:val>
                                        </p:tav>
                                      </p:tavLst>
                                    </p:anim>
                                    <p:animEffect transition="in" filter="fade">
                                      <p:cBhvr>
                                        <p:cTn id="10" dur="2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3"/>
          <p:cNvGrpSpPr>
            <a:grpSpLocks/>
          </p:cNvGrpSpPr>
          <p:nvPr/>
        </p:nvGrpSpPr>
        <p:grpSpPr bwMode="auto">
          <a:xfrm>
            <a:off x="289869" y="513854"/>
            <a:ext cx="640774" cy="550209"/>
            <a:chOff x="4506912" y="419100"/>
            <a:chExt cx="3453607" cy="2965615"/>
          </a:xfrm>
        </p:grpSpPr>
        <p:sp>
          <p:nvSpPr>
            <p:cNvPr id="5" name="等腰三角形 4"/>
            <p:cNvSpPr/>
            <p:nvPr/>
          </p:nvSpPr>
          <p:spPr>
            <a:xfrm rot="10800000">
              <a:off x="4520033" y="419100"/>
              <a:ext cx="3440486" cy="2965615"/>
            </a:xfrm>
            <a:prstGeom prst="triangle">
              <a:avLst/>
            </a:prstGeom>
            <a:solidFill>
              <a:srgbClr val="00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a:stCxn id="5" idx="4"/>
            </p:cNvCxnSpPr>
            <p:nvPr/>
          </p:nvCxnSpPr>
          <p:spPr>
            <a:xfrm>
              <a:off x="4520033" y="419100"/>
              <a:ext cx="1720680"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2"/>
            </p:cNvCxnSpPr>
            <p:nvPr/>
          </p:nvCxnSpPr>
          <p:spPr>
            <a:xfrm flipH="1">
              <a:off x="6240714" y="419100"/>
              <a:ext cx="1719805" cy="876562"/>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5" idx="0"/>
            </p:cNvCxnSpPr>
            <p:nvPr/>
          </p:nvCxnSpPr>
          <p:spPr>
            <a:xfrm flipH="1">
              <a:off x="6240714" y="1295662"/>
              <a:ext cx="0" cy="2089053"/>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2"/>
            </p:cNvCxnSpPr>
            <p:nvPr/>
          </p:nvCxnSpPr>
          <p:spPr>
            <a:xfrm flipH="1">
              <a:off x="6240714" y="419100"/>
              <a:ext cx="1719805" cy="11923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flipH="1">
              <a:off x="6240714" y="419100"/>
              <a:ext cx="1719805" cy="14828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2"/>
            </p:cNvCxnSpPr>
            <p:nvPr/>
          </p:nvCxnSpPr>
          <p:spPr>
            <a:xfrm flipH="1">
              <a:off x="6240714" y="419100"/>
              <a:ext cx="1719805" cy="179861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2"/>
            </p:cNvCxnSpPr>
            <p:nvPr/>
          </p:nvCxnSpPr>
          <p:spPr>
            <a:xfrm flipH="1">
              <a:off x="6240714" y="419100"/>
              <a:ext cx="1719805" cy="21152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2"/>
            </p:cNvCxnSpPr>
            <p:nvPr/>
          </p:nvCxnSpPr>
          <p:spPr>
            <a:xfrm flipH="1">
              <a:off x="6240714" y="419100"/>
              <a:ext cx="1719805" cy="250546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06912" y="419100"/>
              <a:ext cx="1719805"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516534" y="419100"/>
              <a:ext cx="1985737" cy="71122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516534" y="419100"/>
              <a:ext cx="2316401" cy="5843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516534" y="419100"/>
              <a:ext cx="2595454" cy="41903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516534" y="419100"/>
              <a:ext cx="2925244" cy="2668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516534" y="419100"/>
              <a:ext cx="3179803" cy="1399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H="1" flipV="1">
              <a:off x="5986154" y="1160066"/>
              <a:ext cx="254559" cy="222464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0"/>
            </p:cNvCxnSpPr>
            <p:nvPr/>
          </p:nvCxnSpPr>
          <p:spPr>
            <a:xfrm flipH="1" flipV="1">
              <a:off x="5732470" y="1060337"/>
              <a:ext cx="508244" cy="2324378"/>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5" idx="0"/>
            </p:cNvCxnSpPr>
            <p:nvPr/>
          </p:nvCxnSpPr>
          <p:spPr>
            <a:xfrm flipH="1" flipV="1">
              <a:off x="5464789" y="905496"/>
              <a:ext cx="775925" cy="24792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0"/>
            </p:cNvCxnSpPr>
            <p:nvPr/>
          </p:nvCxnSpPr>
          <p:spPr>
            <a:xfrm flipH="1" flipV="1">
              <a:off x="5129751" y="750654"/>
              <a:ext cx="1110963" cy="2634061"/>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0"/>
            </p:cNvCxnSpPr>
            <p:nvPr/>
          </p:nvCxnSpPr>
          <p:spPr>
            <a:xfrm flipH="1" flipV="1">
              <a:off x="4782465" y="566943"/>
              <a:ext cx="1458248" cy="281777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96002" y="546217"/>
            <a:ext cx="3727302" cy="400110"/>
          </a:xfrm>
          <a:prstGeom prst="rect">
            <a:avLst/>
          </a:prstGeom>
          <a:noFill/>
        </p:spPr>
        <p:txBody>
          <a:bodyPr wrap="none" rtlCol="0">
            <a:spAutoFit/>
          </a:bodyPr>
          <a:lstStyle/>
          <a:p>
            <a:r>
              <a:rPr lang="zh-CN" altLang="en-US" sz="2000" dirty="0"/>
              <a:t>格式塔原理</a:t>
            </a:r>
            <a:r>
              <a:rPr lang="en-US" altLang="zh-CN" sz="2000" dirty="0"/>
              <a:t>——</a:t>
            </a:r>
            <a:r>
              <a:rPr lang="zh-CN" altLang="en-US" sz="2000" dirty="0"/>
              <a:t>相似性（内容）</a:t>
            </a:r>
          </a:p>
        </p:txBody>
      </p:sp>
      <p:sp>
        <p:nvSpPr>
          <p:cNvPr id="3" name="文本框 2"/>
          <p:cNvSpPr txBox="1"/>
          <p:nvPr/>
        </p:nvSpPr>
        <p:spPr>
          <a:xfrm>
            <a:off x="996002" y="2810436"/>
            <a:ext cx="870751" cy="492443"/>
          </a:xfrm>
          <a:prstGeom prst="rect">
            <a:avLst/>
          </a:prstGeom>
          <a:noFill/>
        </p:spPr>
        <p:txBody>
          <a:bodyPr wrap="none" rtlCol="0">
            <a:spAutoFit/>
          </a:bodyPr>
          <a:lstStyle/>
          <a:p>
            <a:r>
              <a:rPr lang="zh-CN" altLang="en-US" sz="2600" b="1" dirty="0">
                <a:latin typeface="Noto Sans S Chinese Regular" panose="020B0500000000000000" pitchFamily="34" charset="-122"/>
                <a:ea typeface="Noto Sans S Chinese Regular" panose="020B0500000000000000" pitchFamily="34" charset="-122"/>
              </a:rPr>
              <a:t>大片</a:t>
            </a:r>
          </a:p>
        </p:txBody>
      </p:sp>
      <p:sp>
        <p:nvSpPr>
          <p:cNvPr id="32" name="文本框 31"/>
          <p:cNvSpPr txBox="1"/>
          <p:nvPr/>
        </p:nvSpPr>
        <p:spPr>
          <a:xfrm>
            <a:off x="996002" y="3562613"/>
            <a:ext cx="1723549" cy="707886"/>
          </a:xfrm>
          <a:prstGeom prst="rect">
            <a:avLst/>
          </a:prstGeom>
          <a:noFill/>
        </p:spPr>
        <p:txBody>
          <a:bodyPr wrap="none" rtlCol="0">
            <a:spAutoFit/>
          </a:bodyPr>
          <a:lstStyle/>
          <a:p>
            <a:r>
              <a:rPr lang="zh-CN" altLang="en-US" sz="2000" dirty="0">
                <a:latin typeface="造字工房悦黑（非商用）纤细体"/>
              </a:rPr>
              <a:t>图片形状布局</a:t>
            </a:r>
            <a:endParaRPr lang="en-US" altLang="zh-CN" sz="2000" dirty="0">
              <a:latin typeface="造字工房悦黑（非商用）纤细体"/>
            </a:endParaRPr>
          </a:p>
          <a:p>
            <a:endParaRPr lang="zh-CN" altLang="en-US" sz="2000" dirty="0">
              <a:latin typeface="造字工房悦黑（非商用）纤细体"/>
            </a:endParaRPr>
          </a:p>
        </p:txBody>
      </p:sp>
      <p:pic>
        <p:nvPicPr>
          <p:cNvPr id="27" name="图片 26" descr="胶片式展示静态"/>
          <p:cNvPicPr>
            <a:picLocks noChangeAspect="1"/>
          </p:cNvPicPr>
          <p:nvPr/>
        </p:nvPicPr>
        <p:blipFill>
          <a:blip r:embed="rId2"/>
          <a:stretch>
            <a:fillRect/>
          </a:stretch>
        </p:blipFill>
        <p:spPr>
          <a:xfrm>
            <a:off x="8234941" y="746272"/>
            <a:ext cx="2953011" cy="5574328"/>
          </a:xfrm>
          <a:prstGeom prst="rect">
            <a:avLst/>
          </a:prstGeom>
        </p:spPr>
      </p:pic>
    </p:spTree>
    <p:extLst>
      <p:ext uri="{BB962C8B-B14F-4D97-AF65-F5344CB8AC3E}">
        <p14:creationId xmlns:p14="http://schemas.microsoft.com/office/powerpoint/2010/main" val="14490808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600" fill="hold"/>
                                        <p:tgtEl>
                                          <p:spTgt spid="4"/>
                                        </p:tgtEl>
                                        <p:attrNameLst>
                                          <p:attrName>ppt_w</p:attrName>
                                        </p:attrNameLst>
                                      </p:cBhvr>
                                      <p:tavLst>
                                        <p:tav tm="0">
                                          <p:val>
                                            <p:fltVal val="0"/>
                                          </p:val>
                                        </p:tav>
                                        <p:tav tm="100000">
                                          <p:val>
                                            <p:strVal val="#ppt_w"/>
                                          </p:val>
                                        </p:tav>
                                      </p:tavLst>
                                    </p:anim>
                                    <p:anim calcmode="lin" valueType="num">
                                      <p:cBhvr>
                                        <p:cTn id="8" dur="2600" fill="hold"/>
                                        <p:tgtEl>
                                          <p:spTgt spid="4"/>
                                        </p:tgtEl>
                                        <p:attrNameLst>
                                          <p:attrName>ppt_h</p:attrName>
                                        </p:attrNameLst>
                                      </p:cBhvr>
                                      <p:tavLst>
                                        <p:tav tm="0">
                                          <p:val>
                                            <p:fltVal val="0"/>
                                          </p:val>
                                        </p:tav>
                                        <p:tav tm="100000">
                                          <p:val>
                                            <p:strVal val="#ppt_h"/>
                                          </p:val>
                                        </p:tav>
                                      </p:tavLst>
                                    </p:anim>
                                    <p:anim calcmode="lin" valueType="num">
                                      <p:cBhvr>
                                        <p:cTn id="9" dur="2600" fill="hold"/>
                                        <p:tgtEl>
                                          <p:spTgt spid="4"/>
                                        </p:tgtEl>
                                        <p:attrNameLst>
                                          <p:attrName>style.rotation</p:attrName>
                                        </p:attrNameLst>
                                      </p:cBhvr>
                                      <p:tavLst>
                                        <p:tav tm="0">
                                          <p:val>
                                            <p:fltVal val="90"/>
                                          </p:val>
                                        </p:tav>
                                        <p:tav tm="100000">
                                          <p:val>
                                            <p:fltVal val="0"/>
                                          </p:val>
                                        </p:tav>
                                      </p:tavLst>
                                    </p:anim>
                                    <p:animEffect transition="in" filter="fade">
                                      <p:cBhvr>
                                        <p:cTn id="10" dur="2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5986463" y="751344"/>
            <a:ext cx="5791200" cy="2677656"/>
          </a:xfrm>
          <a:prstGeom prst="rect">
            <a:avLst/>
          </a:prstGeom>
          <a:noFill/>
        </p:spPr>
        <p:txBody>
          <a:bodyPr wrap="square" rtlCol="0">
            <a:spAutoFit/>
          </a:bodyPr>
          <a:lstStyle/>
          <a:p>
            <a:r>
              <a:rPr lang="zh-CN" altLang="en-US" sz="2400" b="1" dirty="0"/>
              <a:t>        本书把</a:t>
            </a:r>
            <a:r>
              <a:rPr lang="zh-CN" altLang="en-US" sz="2400" b="1" dirty="0">
                <a:solidFill>
                  <a:srgbClr val="FF0000"/>
                </a:solidFill>
              </a:rPr>
              <a:t>设计准则</a:t>
            </a:r>
            <a:r>
              <a:rPr lang="zh-CN" altLang="en-US" sz="2400" b="1" dirty="0"/>
              <a:t>与其核心的</a:t>
            </a:r>
            <a:r>
              <a:rPr lang="zh-CN" altLang="en-US" sz="2400" b="1" dirty="0">
                <a:solidFill>
                  <a:srgbClr val="FF0000"/>
                </a:solidFill>
              </a:rPr>
              <a:t>认知学</a:t>
            </a:r>
            <a:r>
              <a:rPr lang="zh-CN" altLang="en-US" sz="2400" b="1" dirty="0"/>
              <a:t>和</a:t>
            </a:r>
            <a:r>
              <a:rPr lang="zh-CN" altLang="en-US" sz="2400" b="1" dirty="0">
                <a:solidFill>
                  <a:srgbClr val="FF0000"/>
                </a:solidFill>
              </a:rPr>
              <a:t>感知科学</a:t>
            </a:r>
            <a:r>
              <a:rPr lang="zh-CN" altLang="en-US" sz="2400" b="1" dirty="0"/>
              <a:t>高度统一起来，从认知和心理学角度剖析交互设计本质，介绍如何将最新的认知学成果应用到交互设计中。</a:t>
            </a:r>
            <a:endParaRPr lang="en-US" altLang="zh-CN" sz="2400" b="1" dirty="0"/>
          </a:p>
          <a:p>
            <a:endParaRPr lang="en-US" altLang="zh-CN" sz="2400" b="1" dirty="0"/>
          </a:p>
          <a:p>
            <a:r>
              <a:rPr lang="zh-CN" altLang="en-US" sz="2400" b="1" dirty="0"/>
              <a:t>        关键是理解好的设计与不好的设计背后的</a:t>
            </a:r>
            <a:r>
              <a:rPr lang="zh-CN" altLang="en-US" sz="2400" b="1" dirty="0">
                <a:solidFill>
                  <a:srgbClr val="FF0000"/>
                </a:solidFill>
              </a:rPr>
              <a:t>人类行为原理</a:t>
            </a:r>
            <a:r>
              <a:rPr lang="zh-CN" altLang="en-US" sz="2400" b="1" dirty="0"/>
              <a:t>。</a:t>
            </a:r>
            <a:endParaRPr lang="zh-CN" altLang="en-US" dirty="0"/>
          </a:p>
        </p:txBody>
      </p:sp>
      <p:pic>
        <p:nvPicPr>
          <p:cNvPr id="3" name="图片 2"/>
          <p:cNvPicPr>
            <a:picLocks noChangeAspect="1"/>
          </p:cNvPicPr>
          <p:nvPr/>
        </p:nvPicPr>
        <p:blipFill>
          <a:blip r:embed="rId2"/>
          <a:stretch>
            <a:fillRect/>
          </a:stretch>
        </p:blipFill>
        <p:spPr>
          <a:xfrm>
            <a:off x="0" y="0"/>
            <a:ext cx="5473390" cy="6858000"/>
          </a:xfrm>
          <a:prstGeom prst="rect">
            <a:avLst/>
          </a:prstGeom>
        </p:spPr>
      </p:pic>
      <p:sp>
        <p:nvSpPr>
          <p:cNvPr id="4" name="文本框 3"/>
          <p:cNvSpPr txBox="1"/>
          <p:nvPr/>
        </p:nvSpPr>
        <p:spPr>
          <a:xfrm>
            <a:off x="5986463" y="3775532"/>
            <a:ext cx="5791200" cy="1938992"/>
          </a:xfrm>
          <a:prstGeom prst="rect">
            <a:avLst/>
          </a:prstGeom>
          <a:noFill/>
        </p:spPr>
        <p:txBody>
          <a:bodyPr wrap="square" rtlCol="0">
            <a:spAutoFit/>
          </a:bodyPr>
          <a:lstStyle/>
          <a:p>
            <a:r>
              <a:rPr lang="zh-CN" altLang="en-US" sz="2400" b="1" dirty="0"/>
              <a:t>大脑与认知科学</a:t>
            </a:r>
            <a:endParaRPr lang="en-US" altLang="zh-CN" sz="2400" b="1" dirty="0"/>
          </a:p>
          <a:p>
            <a:r>
              <a:rPr lang="zh-CN" altLang="en-US" sz="2400" b="1" dirty="0"/>
              <a:t>心理学</a:t>
            </a:r>
            <a:endParaRPr lang="en-US" altLang="zh-CN" sz="2400" b="1" dirty="0"/>
          </a:p>
          <a:p>
            <a:r>
              <a:rPr lang="zh-CN" altLang="en-US" sz="2400" b="1" dirty="0"/>
              <a:t>（人类认知、感知、运动理论、视觉本质）</a:t>
            </a:r>
            <a:endParaRPr lang="en-US" altLang="zh-CN" sz="2400" b="1" dirty="0"/>
          </a:p>
          <a:p>
            <a:r>
              <a:rPr lang="zh-CN" altLang="en-US" sz="2400" b="1" dirty="0"/>
              <a:t>神经系统学</a:t>
            </a:r>
            <a:endParaRPr lang="en-US" altLang="zh-CN" sz="2400" b="1" dirty="0"/>
          </a:p>
          <a:p>
            <a:r>
              <a:rPr lang="en-US" altLang="zh-CN" sz="2400" b="1" dirty="0"/>
              <a:t>……</a:t>
            </a:r>
          </a:p>
        </p:txBody>
      </p:sp>
    </p:spTree>
    <p:extLst>
      <p:ext uri="{BB962C8B-B14F-4D97-AF65-F5344CB8AC3E}">
        <p14:creationId xmlns:p14="http://schemas.microsoft.com/office/powerpoint/2010/main" val="26113463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3"/>
          <p:cNvGrpSpPr>
            <a:grpSpLocks/>
          </p:cNvGrpSpPr>
          <p:nvPr/>
        </p:nvGrpSpPr>
        <p:grpSpPr bwMode="auto">
          <a:xfrm>
            <a:off x="289869" y="513854"/>
            <a:ext cx="640774" cy="550209"/>
            <a:chOff x="4506912" y="419100"/>
            <a:chExt cx="3453607" cy="2965615"/>
          </a:xfrm>
        </p:grpSpPr>
        <p:sp>
          <p:nvSpPr>
            <p:cNvPr id="5" name="等腰三角形 4"/>
            <p:cNvSpPr/>
            <p:nvPr/>
          </p:nvSpPr>
          <p:spPr>
            <a:xfrm rot="10800000">
              <a:off x="4520033" y="419100"/>
              <a:ext cx="3440486" cy="2965615"/>
            </a:xfrm>
            <a:prstGeom prst="triangle">
              <a:avLst/>
            </a:prstGeom>
            <a:solidFill>
              <a:srgbClr val="00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a:stCxn id="5" idx="4"/>
            </p:cNvCxnSpPr>
            <p:nvPr/>
          </p:nvCxnSpPr>
          <p:spPr>
            <a:xfrm>
              <a:off x="4520033" y="419100"/>
              <a:ext cx="1720680"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2"/>
            </p:cNvCxnSpPr>
            <p:nvPr/>
          </p:nvCxnSpPr>
          <p:spPr>
            <a:xfrm flipH="1">
              <a:off x="6240714" y="419100"/>
              <a:ext cx="1719805" cy="876562"/>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5" idx="0"/>
            </p:cNvCxnSpPr>
            <p:nvPr/>
          </p:nvCxnSpPr>
          <p:spPr>
            <a:xfrm flipH="1">
              <a:off x="6240714" y="1295662"/>
              <a:ext cx="0" cy="2089053"/>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2"/>
            </p:cNvCxnSpPr>
            <p:nvPr/>
          </p:nvCxnSpPr>
          <p:spPr>
            <a:xfrm flipH="1">
              <a:off x="6240714" y="419100"/>
              <a:ext cx="1719805" cy="11923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flipH="1">
              <a:off x="6240714" y="419100"/>
              <a:ext cx="1719805" cy="14828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2"/>
            </p:cNvCxnSpPr>
            <p:nvPr/>
          </p:nvCxnSpPr>
          <p:spPr>
            <a:xfrm flipH="1">
              <a:off x="6240714" y="419100"/>
              <a:ext cx="1719805" cy="179861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2"/>
            </p:cNvCxnSpPr>
            <p:nvPr/>
          </p:nvCxnSpPr>
          <p:spPr>
            <a:xfrm flipH="1">
              <a:off x="6240714" y="419100"/>
              <a:ext cx="1719805" cy="21152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2"/>
            </p:cNvCxnSpPr>
            <p:nvPr/>
          </p:nvCxnSpPr>
          <p:spPr>
            <a:xfrm flipH="1">
              <a:off x="6240714" y="419100"/>
              <a:ext cx="1719805" cy="250546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06912" y="419100"/>
              <a:ext cx="1719805"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516534" y="419100"/>
              <a:ext cx="1985737" cy="71122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516534" y="419100"/>
              <a:ext cx="2316401" cy="5843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516534" y="419100"/>
              <a:ext cx="2595454" cy="41903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516534" y="419100"/>
              <a:ext cx="2925244" cy="2668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516534" y="419100"/>
              <a:ext cx="3179803" cy="1399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H="1" flipV="1">
              <a:off x="5986154" y="1160066"/>
              <a:ext cx="254559" cy="222464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0"/>
            </p:cNvCxnSpPr>
            <p:nvPr/>
          </p:nvCxnSpPr>
          <p:spPr>
            <a:xfrm flipH="1" flipV="1">
              <a:off x="5732470" y="1060337"/>
              <a:ext cx="508244" cy="2324378"/>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5" idx="0"/>
            </p:cNvCxnSpPr>
            <p:nvPr/>
          </p:nvCxnSpPr>
          <p:spPr>
            <a:xfrm flipH="1" flipV="1">
              <a:off x="5464789" y="905496"/>
              <a:ext cx="775925" cy="24792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0"/>
            </p:cNvCxnSpPr>
            <p:nvPr/>
          </p:nvCxnSpPr>
          <p:spPr>
            <a:xfrm flipH="1" flipV="1">
              <a:off x="5129751" y="750654"/>
              <a:ext cx="1110963" cy="2634061"/>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0"/>
            </p:cNvCxnSpPr>
            <p:nvPr/>
          </p:nvCxnSpPr>
          <p:spPr>
            <a:xfrm flipH="1" flipV="1">
              <a:off x="4782465" y="566943"/>
              <a:ext cx="1458248" cy="281777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96002" y="546217"/>
            <a:ext cx="3727302" cy="400110"/>
          </a:xfrm>
          <a:prstGeom prst="rect">
            <a:avLst/>
          </a:prstGeom>
          <a:noFill/>
        </p:spPr>
        <p:txBody>
          <a:bodyPr wrap="none" rtlCol="0">
            <a:spAutoFit/>
          </a:bodyPr>
          <a:lstStyle/>
          <a:p>
            <a:r>
              <a:rPr lang="zh-CN" altLang="en-US" sz="2000" dirty="0"/>
              <a:t>格式塔原理</a:t>
            </a:r>
            <a:r>
              <a:rPr lang="en-US" altLang="zh-CN" sz="2000" dirty="0"/>
              <a:t>——</a:t>
            </a:r>
            <a:r>
              <a:rPr lang="zh-CN" altLang="en-US" sz="2000" dirty="0"/>
              <a:t>相似性（内容）</a:t>
            </a:r>
          </a:p>
        </p:txBody>
      </p:sp>
      <p:sp>
        <p:nvSpPr>
          <p:cNvPr id="3" name="文本框 2"/>
          <p:cNvSpPr txBox="1"/>
          <p:nvPr/>
        </p:nvSpPr>
        <p:spPr>
          <a:xfrm>
            <a:off x="996002" y="2810436"/>
            <a:ext cx="870751" cy="492443"/>
          </a:xfrm>
          <a:prstGeom prst="rect">
            <a:avLst/>
          </a:prstGeom>
          <a:noFill/>
        </p:spPr>
        <p:txBody>
          <a:bodyPr wrap="none" rtlCol="0">
            <a:spAutoFit/>
          </a:bodyPr>
          <a:lstStyle/>
          <a:p>
            <a:r>
              <a:rPr lang="zh-CN" altLang="en-US" sz="2600" b="1" dirty="0">
                <a:latin typeface="Noto Sans S Chinese Regular" panose="020B0500000000000000" pitchFamily="34" charset="-122"/>
                <a:ea typeface="Noto Sans S Chinese Regular" panose="020B0500000000000000" pitchFamily="34" charset="-122"/>
              </a:rPr>
              <a:t>猫饼</a:t>
            </a:r>
          </a:p>
        </p:txBody>
      </p:sp>
      <p:sp>
        <p:nvSpPr>
          <p:cNvPr id="32" name="文本框 31"/>
          <p:cNvSpPr txBox="1"/>
          <p:nvPr/>
        </p:nvSpPr>
        <p:spPr>
          <a:xfrm>
            <a:off x="996002" y="3562613"/>
            <a:ext cx="3005951" cy="707886"/>
          </a:xfrm>
          <a:prstGeom prst="rect">
            <a:avLst/>
          </a:prstGeom>
          <a:noFill/>
        </p:spPr>
        <p:txBody>
          <a:bodyPr wrap="none" rtlCol="0">
            <a:spAutoFit/>
          </a:bodyPr>
          <a:lstStyle/>
          <a:p>
            <a:r>
              <a:rPr lang="zh-CN" altLang="en-US" sz="2000" dirty="0">
                <a:latin typeface="造字工房悦黑（非商用）纤细体"/>
              </a:rPr>
              <a:t>形状、颜色（风格）布局</a:t>
            </a:r>
            <a:endParaRPr lang="en-US" altLang="zh-CN" sz="2000" dirty="0">
              <a:latin typeface="造字工房悦黑（非商用）纤细体"/>
            </a:endParaRPr>
          </a:p>
          <a:p>
            <a:endParaRPr lang="zh-CN" altLang="en-US" sz="2000" dirty="0">
              <a:latin typeface="造字工房悦黑（非商用）纤细体"/>
            </a:endParaRPr>
          </a:p>
        </p:txBody>
      </p:sp>
      <p:pic>
        <p:nvPicPr>
          <p:cNvPr id="28" name="图片 27">
            <a:extLst>
              <a:ext uri="{FF2B5EF4-FFF2-40B4-BE49-F238E27FC236}">
                <a16:creationId xmlns:a16="http://schemas.microsoft.com/office/drawing/2014/main" id="{E473A1B1-2FA0-4114-BDF7-6D67B84373D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760571" y="477986"/>
            <a:ext cx="3468470" cy="6169253"/>
          </a:xfrm>
          <a:prstGeom prst="rect">
            <a:avLst/>
          </a:prstGeom>
        </p:spPr>
      </p:pic>
    </p:spTree>
    <p:extLst>
      <p:ext uri="{BB962C8B-B14F-4D97-AF65-F5344CB8AC3E}">
        <p14:creationId xmlns:p14="http://schemas.microsoft.com/office/powerpoint/2010/main" val="23991347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600" fill="hold"/>
                                        <p:tgtEl>
                                          <p:spTgt spid="4"/>
                                        </p:tgtEl>
                                        <p:attrNameLst>
                                          <p:attrName>ppt_w</p:attrName>
                                        </p:attrNameLst>
                                      </p:cBhvr>
                                      <p:tavLst>
                                        <p:tav tm="0">
                                          <p:val>
                                            <p:fltVal val="0"/>
                                          </p:val>
                                        </p:tav>
                                        <p:tav tm="100000">
                                          <p:val>
                                            <p:strVal val="#ppt_w"/>
                                          </p:val>
                                        </p:tav>
                                      </p:tavLst>
                                    </p:anim>
                                    <p:anim calcmode="lin" valueType="num">
                                      <p:cBhvr>
                                        <p:cTn id="8" dur="2600" fill="hold"/>
                                        <p:tgtEl>
                                          <p:spTgt spid="4"/>
                                        </p:tgtEl>
                                        <p:attrNameLst>
                                          <p:attrName>ppt_h</p:attrName>
                                        </p:attrNameLst>
                                      </p:cBhvr>
                                      <p:tavLst>
                                        <p:tav tm="0">
                                          <p:val>
                                            <p:fltVal val="0"/>
                                          </p:val>
                                        </p:tav>
                                        <p:tav tm="100000">
                                          <p:val>
                                            <p:strVal val="#ppt_h"/>
                                          </p:val>
                                        </p:tav>
                                      </p:tavLst>
                                    </p:anim>
                                    <p:anim calcmode="lin" valueType="num">
                                      <p:cBhvr>
                                        <p:cTn id="9" dur="2600" fill="hold"/>
                                        <p:tgtEl>
                                          <p:spTgt spid="4"/>
                                        </p:tgtEl>
                                        <p:attrNameLst>
                                          <p:attrName>style.rotation</p:attrName>
                                        </p:attrNameLst>
                                      </p:cBhvr>
                                      <p:tavLst>
                                        <p:tav tm="0">
                                          <p:val>
                                            <p:fltVal val="90"/>
                                          </p:val>
                                        </p:tav>
                                        <p:tav tm="100000">
                                          <p:val>
                                            <p:fltVal val="0"/>
                                          </p:val>
                                        </p:tav>
                                      </p:tavLst>
                                    </p:anim>
                                    <p:animEffect transition="in" filter="fade">
                                      <p:cBhvr>
                                        <p:cTn id="10" dur="2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3"/>
          <p:cNvGrpSpPr>
            <a:grpSpLocks/>
          </p:cNvGrpSpPr>
          <p:nvPr/>
        </p:nvGrpSpPr>
        <p:grpSpPr bwMode="auto">
          <a:xfrm>
            <a:off x="289869" y="513854"/>
            <a:ext cx="640774" cy="550209"/>
            <a:chOff x="4506912" y="419100"/>
            <a:chExt cx="3453607" cy="2965615"/>
          </a:xfrm>
        </p:grpSpPr>
        <p:sp>
          <p:nvSpPr>
            <p:cNvPr id="5" name="等腰三角形 4"/>
            <p:cNvSpPr/>
            <p:nvPr/>
          </p:nvSpPr>
          <p:spPr>
            <a:xfrm rot="10800000">
              <a:off x="4520033" y="419100"/>
              <a:ext cx="3440486" cy="2965615"/>
            </a:xfrm>
            <a:prstGeom prst="triangle">
              <a:avLst/>
            </a:prstGeom>
            <a:solidFill>
              <a:srgbClr val="00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a:stCxn id="5" idx="4"/>
            </p:cNvCxnSpPr>
            <p:nvPr/>
          </p:nvCxnSpPr>
          <p:spPr>
            <a:xfrm>
              <a:off x="4520033" y="419100"/>
              <a:ext cx="1720680"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2"/>
            </p:cNvCxnSpPr>
            <p:nvPr/>
          </p:nvCxnSpPr>
          <p:spPr>
            <a:xfrm flipH="1">
              <a:off x="6240714" y="419100"/>
              <a:ext cx="1719805" cy="876562"/>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5" idx="0"/>
            </p:cNvCxnSpPr>
            <p:nvPr/>
          </p:nvCxnSpPr>
          <p:spPr>
            <a:xfrm flipH="1">
              <a:off x="6240714" y="1295662"/>
              <a:ext cx="0" cy="2089053"/>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2"/>
            </p:cNvCxnSpPr>
            <p:nvPr/>
          </p:nvCxnSpPr>
          <p:spPr>
            <a:xfrm flipH="1">
              <a:off x="6240714" y="419100"/>
              <a:ext cx="1719805" cy="11923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flipH="1">
              <a:off x="6240714" y="419100"/>
              <a:ext cx="1719805" cy="14828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2"/>
            </p:cNvCxnSpPr>
            <p:nvPr/>
          </p:nvCxnSpPr>
          <p:spPr>
            <a:xfrm flipH="1">
              <a:off x="6240714" y="419100"/>
              <a:ext cx="1719805" cy="179861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2"/>
            </p:cNvCxnSpPr>
            <p:nvPr/>
          </p:nvCxnSpPr>
          <p:spPr>
            <a:xfrm flipH="1">
              <a:off x="6240714" y="419100"/>
              <a:ext cx="1719805" cy="21152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2"/>
            </p:cNvCxnSpPr>
            <p:nvPr/>
          </p:nvCxnSpPr>
          <p:spPr>
            <a:xfrm flipH="1">
              <a:off x="6240714" y="419100"/>
              <a:ext cx="1719805" cy="250546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06912" y="419100"/>
              <a:ext cx="1719805"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516534" y="419100"/>
              <a:ext cx="1985737" cy="71122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516534" y="419100"/>
              <a:ext cx="2316401" cy="5843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516534" y="419100"/>
              <a:ext cx="2595454" cy="41903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516534" y="419100"/>
              <a:ext cx="2925244" cy="2668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516534" y="419100"/>
              <a:ext cx="3179803" cy="1399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H="1" flipV="1">
              <a:off x="5986154" y="1160066"/>
              <a:ext cx="254559" cy="222464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0"/>
            </p:cNvCxnSpPr>
            <p:nvPr/>
          </p:nvCxnSpPr>
          <p:spPr>
            <a:xfrm flipH="1" flipV="1">
              <a:off x="5732470" y="1060337"/>
              <a:ext cx="508244" cy="2324378"/>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5" idx="0"/>
            </p:cNvCxnSpPr>
            <p:nvPr/>
          </p:nvCxnSpPr>
          <p:spPr>
            <a:xfrm flipH="1" flipV="1">
              <a:off x="5464789" y="905496"/>
              <a:ext cx="775925" cy="24792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0"/>
            </p:cNvCxnSpPr>
            <p:nvPr/>
          </p:nvCxnSpPr>
          <p:spPr>
            <a:xfrm flipH="1" flipV="1">
              <a:off x="5129751" y="750654"/>
              <a:ext cx="1110963" cy="2634061"/>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0"/>
            </p:cNvCxnSpPr>
            <p:nvPr/>
          </p:nvCxnSpPr>
          <p:spPr>
            <a:xfrm flipH="1" flipV="1">
              <a:off x="4782465" y="566943"/>
              <a:ext cx="1458248" cy="281777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96002" y="546217"/>
            <a:ext cx="2701381" cy="400110"/>
          </a:xfrm>
          <a:prstGeom prst="rect">
            <a:avLst/>
          </a:prstGeom>
          <a:noFill/>
        </p:spPr>
        <p:txBody>
          <a:bodyPr wrap="none" rtlCol="0">
            <a:spAutoFit/>
          </a:bodyPr>
          <a:lstStyle/>
          <a:p>
            <a:r>
              <a:rPr lang="zh-CN" altLang="en-US" sz="2000" dirty="0"/>
              <a:t>格式塔原理</a:t>
            </a:r>
            <a:r>
              <a:rPr lang="en-US" altLang="zh-CN" sz="2000" dirty="0"/>
              <a:t>——</a:t>
            </a:r>
            <a:r>
              <a:rPr lang="zh-CN" altLang="en-US" sz="2000" dirty="0"/>
              <a:t>封闭性</a:t>
            </a:r>
          </a:p>
        </p:txBody>
      </p:sp>
      <p:sp>
        <p:nvSpPr>
          <p:cNvPr id="3" name="文本框 2"/>
          <p:cNvSpPr txBox="1"/>
          <p:nvPr/>
        </p:nvSpPr>
        <p:spPr>
          <a:xfrm>
            <a:off x="996002" y="2810436"/>
            <a:ext cx="1531188" cy="492443"/>
          </a:xfrm>
          <a:prstGeom prst="rect">
            <a:avLst/>
          </a:prstGeom>
          <a:noFill/>
        </p:spPr>
        <p:txBody>
          <a:bodyPr wrap="none" rtlCol="0">
            <a:spAutoFit/>
          </a:bodyPr>
          <a:lstStyle/>
          <a:p>
            <a:r>
              <a:rPr lang="en-US" altLang="zh-CN" sz="2600" b="1" dirty="0" err="1">
                <a:latin typeface="造字工房典黑（非商用）超细体"/>
              </a:rPr>
              <a:t>MuseMage</a:t>
            </a:r>
            <a:endParaRPr lang="zh-CN" altLang="en-US" sz="2600" b="1" dirty="0">
              <a:latin typeface="造字工房典黑（非商用）超细体"/>
            </a:endParaRPr>
          </a:p>
        </p:txBody>
      </p:sp>
      <p:sp>
        <p:nvSpPr>
          <p:cNvPr id="32" name="文本框 31"/>
          <p:cNvSpPr txBox="1"/>
          <p:nvPr/>
        </p:nvSpPr>
        <p:spPr>
          <a:xfrm>
            <a:off x="996002" y="3562613"/>
            <a:ext cx="2749471" cy="400110"/>
          </a:xfrm>
          <a:prstGeom prst="rect">
            <a:avLst/>
          </a:prstGeom>
          <a:noFill/>
        </p:spPr>
        <p:txBody>
          <a:bodyPr wrap="none" rtlCol="0">
            <a:spAutoFit/>
          </a:bodyPr>
          <a:lstStyle/>
          <a:p>
            <a:r>
              <a:rPr lang="zh-CN" altLang="en-US" sz="2000" dirty="0">
                <a:latin typeface="造字工房悦黑（非商用）纤细体"/>
              </a:rPr>
              <a:t>轮盘形状</a:t>
            </a:r>
            <a:r>
              <a:rPr lang="en-US" altLang="zh-CN" sz="2000" dirty="0">
                <a:latin typeface="造字工房悦黑（非商用）纤细体"/>
              </a:rPr>
              <a:t>-&gt;</a:t>
            </a:r>
            <a:r>
              <a:rPr lang="zh-CN" altLang="en-US" sz="2000" dirty="0">
                <a:latin typeface="造字工房悦黑（非商用）纤细体"/>
              </a:rPr>
              <a:t>知道可旋转</a:t>
            </a:r>
          </a:p>
        </p:txBody>
      </p:sp>
      <p:pic>
        <p:nvPicPr>
          <p:cNvPr id="27" name="Picture 2" descr="C:\Users\DELL\Desktop\3699467559862995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0665" y="632822"/>
            <a:ext cx="3212378" cy="57137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DELL\Desktop\7613167641505216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468" y="632822"/>
            <a:ext cx="3212378" cy="571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2297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600" fill="hold"/>
                                        <p:tgtEl>
                                          <p:spTgt spid="4"/>
                                        </p:tgtEl>
                                        <p:attrNameLst>
                                          <p:attrName>ppt_w</p:attrName>
                                        </p:attrNameLst>
                                      </p:cBhvr>
                                      <p:tavLst>
                                        <p:tav tm="0">
                                          <p:val>
                                            <p:fltVal val="0"/>
                                          </p:val>
                                        </p:tav>
                                        <p:tav tm="100000">
                                          <p:val>
                                            <p:strVal val="#ppt_w"/>
                                          </p:val>
                                        </p:tav>
                                      </p:tavLst>
                                    </p:anim>
                                    <p:anim calcmode="lin" valueType="num">
                                      <p:cBhvr>
                                        <p:cTn id="8" dur="2600" fill="hold"/>
                                        <p:tgtEl>
                                          <p:spTgt spid="4"/>
                                        </p:tgtEl>
                                        <p:attrNameLst>
                                          <p:attrName>ppt_h</p:attrName>
                                        </p:attrNameLst>
                                      </p:cBhvr>
                                      <p:tavLst>
                                        <p:tav tm="0">
                                          <p:val>
                                            <p:fltVal val="0"/>
                                          </p:val>
                                        </p:tav>
                                        <p:tav tm="100000">
                                          <p:val>
                                            <p:strVal val="#ppt_h"/>
                                          </p:val>
                                        </p:tav>
                                      </p:tavLst>
                                    </p:anim>
                                    <p:anim calcmode="lin" valueType="num">
                                      <p:cBhvr>
                                        <p:cTn id="9" dur="2600" fill="hold"/>
                                        <p:tgtEl>
                                          <p:spTgt spid="4"/>
                                        </p:tgtEl>
                                        <p:attrNameLst>
                                          <p:attrName>style.rotation</p:attrName>
                                        </p:attrNameLst>
                                      </p:cBhvr>
                                      <p:tavLst>
                                        <p:tav tm="0">
                                          <p:val>
                                            <p:fltVal val="90"/>
                                          </p:val>
                                        </p:tav>
                                        <p:tav tm="100000">
                                          <p:val>
                                            <p:fltVal val="0"/>
                                          </p:val>
                                        </p:tav>
                                      </p:tavLst>
                                    </p:anim>
                                    <p:animEffect transition="in" filter="fade">
                                      <p:cBhvr>
                                        <p:cTn id="10" dur="2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3"/>
          <p:cNvGrpSpPr>
            <a:grpSpLocks/>
          </p:cNvGrpSpPr>
          <p:nvPr/>
        </p:nvGrpSpPr>
        <p:grpSpPr bwMode="auto">
          <a:xfrm>
            <a:off x="289869" y="513854"/>
            <a:ext cx="640774" cy="550209"/>
            <a:chOff x="4506912" y="419100"/>
            <a:chExt cx="3453607" cy="2965615"/>
          </a:xfrm>
        </p:grpSpPr>
        <p:sp>
          <p:nvSpPr>
            <p:cNvPr id="5" name="等腰三角形 4"/>
            <p:cNvSpPr/>
            <p:nvPr/>
          </p:nvSpPr>
          <p:spPr>
            <a:xfrm rot="10800000">
              <a:off x="4520033" y="419100"/>
              <a:ext cx="3440486" cy="2965615"/>
            </a:xfrm>
            <a:prstGeom prst="triangle">
              <a:avLst/>
            </a:prstGeom>
            <a:solidFill>
              <a:srgbClr val="00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a:stCxn id="5" idx="4"/>
            </p:cNvCxnSpPr>
            <p:nvPr/>
          </p:nvCxnSpPr>
          <p:spPr>
            <a:xfrm>
              <a:off x="4520033" y="419100"/>
              <a:ext cx="1720680"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2"/>
            </p:cNvCxnSpPr>
            <p:nvPr/>
          </p:nvCxnSpPr>
          <p:spPr>
            <a:xfrm flipH="1">
              <a:off x="6240714" y="419100"/>
              <a:ext cx="1719805" cy="876562"/>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5" idx="0"/>
            </p:cNvCxnSpPr>
            <p:nvPr/>
          </p:nvCxnSpPr>
          <p:spPr>
            <a:xfrm flipH="1">
              <a:off x="6240714" y="1295662"/>
              <a:ext cx="0" cy="2089053"/>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2"/>
            </p:cNvCxnSpPr>
            <p:nvPr/>
          </p:nvCxnSpPr>
          <p:spPr>
            <a:xfrm flipH="1">
              <a:off x="6240714" y="419100"/>
              <a:ext cx="1719805" cy="11923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flipH="1">
              <a:off x="6240714" y="419100"/>
              <a:ext cx="1719805" cy="14828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2"/>
            </p:cNvCxnSpPr>
            <p:nvPr/>
          </p:nvCxnSpPr>
          <p:spPr>
            <a:xfrm flipH="1">
              <a:off x="6240714" y="419100"/>
              <a:ext cx="1719805" cy="179861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2"/>
            </p:cNvCxnSpPr>
            <p:nvPr/>
          </p:nvCxnSpPr>
          <p:spPr>
            <a:xfrm flipH="1">
              <a:off x="6240714" y="419100"/>
              <a:ext cx="1719805" cy="21152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2"/>
            </p:cNvCxnSpPr>
            <p:nvPr/>
          </p:nvCxnSpPr>
          <p:spPr>
            <a:xfrm flipH="1">
              <a:off x="6240714" y="419100"/>
              <a:ext cx="1719805" cy="250546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06912" y="419100"/>
              <a:ext cx="1719805"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516534" y="419100"/>
              <a:ext cx="1985737" cy="71122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516534" y="419100"/>
              <a:ext cx="2316401" cy="5843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516534" y="419100"/>
              <a:ext cx="2595454" cy="41903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516534" y="419100"/>
              <a:ext cx="2925244" cy="2668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516534" y="419100"/>
              <a:ext cx="3179803" cy="1399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H="1" flipV="1">
              <a:off x="5986154" y="1160066"/>
              <a:ext cx="254559" cy="222464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0"/>
            </p:cNvCxnSpPr>
            <p:nvPr/>
          </p:nvCxnSpPr>
          <p:spPr>
            <a:xfrm flipH="1" flipV="1">
              <a:off x="5732470" y="1060337"/>
              <a:ext cx="508244" cy="2324378"/>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5" idx="0"/>
            </p:cNvCxnSpPr>
            <p:nvPr/>
          </p:nvCxnSpPr>
          <p:spPr>
            <a:xfrm flipH="1" flipV="1">
              <a:off x="5464789" y="905496"/>
              <a:ext cx="775925" cy="24792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0"/>
            </p:cNvCxnSpPr>
            <p:nvPr/>
          </p:nvCxnSpPr>
          <p:spPr>
            <a:xfrm flipH="1" flipV="1">
              <a:off x="5129751" y="750654"/>
              <a:ext cx="1110963" cy="2634061"/>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0"/>
            </p:cNvCxnSpPr>
            <p:nvPr/>
          </p:nvCxnSpPr>
          <p:spPr>
            <a:xfrm flipH="1" flipV="1">
              <a:off x="4782465" y="566943"/>
              <a:ext cx="1458248" cy="281777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96002" y="546217"/>
            <a:ext cx="2701381" cy="400110"/>
          </a:xfrm>
          <a:prstGeom prst="rect">
            <a:avLst/>
          </a:prstGeom>
          <a:noFill/>
        </p:spPr>
        <p:txBody>
          <a:bodyPr wrap="none" rtlCol="0">
            <a:spAutoFit/>
          </a:bodyPr>
          <a:lstStyle/>
          <a:p>
            <a:r>
              <a:rPr lang="zh-CN" altLang="en-US" sz="2000" dirty="0"/>
              <a:t>格式塔原理</a:t>
            </a:r>
            <a:r>
              <a:rPr lang="en-US" altLang="zh-CN" sz="2000" dirty="0"/>
              <a:t>——</a:t>
            </a:r>
            <a:r>
              <a:rPr lang="zh-CN" altLang="en-US" sz="2000" dirty="0"/>
              <a:t>连续性</a:t>
            </a:r>
          </a:p>
        </p:txBody>
      </p:sp>
      <p:sp>
        <p:nvSpPr>
          <p:cNvPr id="3" name="文本框 2"/>
          <p:cNvSpPr txBox="1"/>
          <p:nvPr/>
        </p:nvSpPr>
        <p:spPr>
          <a:xfrm>
            <a:off x="996002" y="2810436"/>
            <a:ext cx="1531188" cy="492443"/>
          </a:xfrm>
          <a:prstGeom prst="rect">
            <a:avLst/>
          </a:prstGeom>
          <a:noFill/>
        </p:spPr>
        <p:txBody>
          <a:bodyPr wrap="none" rtlCol="0">
            <a:spAutoFit/>
          </a:bodyPr>
          <a:lstStyle/>
          <a:p>
            <a:r>
              <a:rPr lang="en-US" altLang="zh-CN" sz="2600" b="1" dirty="0" err="1">
                <a:latin typeface="造字工房典黑（非商用）超细体"/>
              </a:rPr>
              <a:t>MuseMage</a:t>
            </a:r>
            <a:endParaRPr lang="zh-CN" altLang="en-US" sz="2600" b="1" dirty="0">
              <a:latin typeface="造字工房典黑（非商用）超细体"/>
            </a:endParaRPr>
          </a:p>
        </p:txBody>
      </p:sp>
      <p:sp>
        <p:nvSpPr>
          <p:cNvPr id="32" name="文本框 31"/>
          <p:cNvSpPr txBox="1"/>
          <p:nvPr/>
        </p:nvSpPr>
        <p:spPr>
          <a:xfrm>
            <a:off x="996002" y="3562613"/>
            <a:ext cx="2749471" cy="400110"/>
          </a:xfrm>
          <a:prstGeom prst="rect">
            <a:avLst/>
          </a:prstGeom>
          <a:noFill/>
        </p:spPr>
        <p:txBody>
          <a:bodyPr wrap="none" rtlCol="0">
            <a:spAutoFit/>
          </a:bodyPr>
          <a:lstStyle/>
          <a:p>
            <a:r>
              <a:rPr lang="zh-CN" altLang="en-US" sz="2000" dirty="0">
                <a:latin typeface="造字工房悦黑（非商用）纤细体"/>
              </a:rPr>
              <a:t>轮盘形状</a:t>
            </a:r>
            <a:r>
              <a:rPr lang="en-US" altLang="zh-CN" sz="2000" dirty="0">
                <a:latin typeface="造字工房悦黑（非商用）纤细体"/>
              </a:rPr>
              <a:t>-&gt;</a:t>
            </a:r>
            <a:r>
              <a:rPr lang="zh-CN" altLang="en-US" sz="2000" dirty="0">
                <a:latin typeface="造字工房悦黑（非商用）纤细体"/>
              </a:rPr>
              <a:t>知道可旋转</a:t>
            </a:r>
          </a:p>
        </p:txBody>
      </p:sp>
      <p:pic>
        <p:nvPicPr>
          <p:cNvPr id="27" name="Picture 2" descr="C:\Users\DELL\Desktop\36994675598629953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80665" y="632822"/>
            <a:ext cx="3212378" cy="5713750"/>
          </a:xfrm>
          <a:prstGeom prst="rect">
            <a:avLst/>
          </a:prstGeom>
          <a:noFill/>
          <a:extLst>
            <a:ext uri="{909E8E84-426E-40DD-AFC4-6F175D3DCCD1}">
              <a14:hiddenFill xmlns:a14="http://schemas.microsoft.com/office/drawing/2010/main">
                <a:solidFill>
                  <a:srgbClr val="FFFFFF"/>
                </a:solidFill>
              </a14:hiddenFill>
            </a:ext>
          </a:extLst>
        </p:spPr>
      </p:pic>
      <p:pic>
        <p:nvPicPr>
          <p:cNvPr id="29" name="Picture 2" descr="C:\Users\DELL\Desktop\76131676415052168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1468" y="632822"/>
            <a:ext cx="3212378" cy="571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8499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600" fill="hold"/>
                                        <p:tgtEl>
                                          <p:spTgt spid="4"/>
                                        </p:tgtEl>
                                        <p:attrNameLst>
                                          <p:attrName>ppt_w</p:attrName>
                                        </p:attrNameLst>
                                      </p:cBhvr>
                                      <p:tavLst>
                                        <p:tav tm="0">
                                          <p:val>
                                            <p:fltVal val="0"/>
                                          </p:val>
                                        </p:tav>
                                        <p:tav tm="100000">
                                          <p:val>
                                            <p:strVal val="#ppt_w"/>
                                          </p:val>
                                        </p:tav>
                                      </p:tavLst>
                                    </p:anim>
                                    <p:anim calcmode="lin" valueType="num">
                                      <p:cBhvr>
                                        <p:cTn id="8" dur="2600" fill="hold"/>
                                        <p:tgtEl>
                                          <p:spTgt spid="4"/>
                                        </p:tgtEl>
                                        <p:attrNameLst>
                                          <p:attrName>ppt_h</p:attrName>
                                        </p:attrNameLst>
                                      </p:cBhvr>
                                      <p:tavLst>
                                        <p:tav tm="0">
                                          <p:val>
                                            <p:fltVal val="0"/>
                                          </p:val>
                                        </p:tav>
                                        <p:tav tm="100000">
                                          <p:val>
                                            <p:strVal val="#ppt_h"/>
                                          </p:val>
                                        </p:tav>
                                      </p:tavLst>
                                    </p:anim>
                                    <p:anim calcmode="lin" valueType="num">
                                      <p:cBhvr>
                                        <p:cTn id="9" dur="2600" fill="hold"/>
                                        <p:tgtEl>
                                          <p:spTgt spid="4"/>
                                        </p:tgtEl>
                                        <p:attrNameLst>
                                          <p:attrName>style.rotation</p:attrName>
                                        </p:attrNameLst>
                                      </p:cBhvr>
                                      <p:tavLst>
                                        <p:tav tm="0">
                                          <p:val>
                                            <p:fltVal val="90"/>
                                          </p:val>
                                        </p:tav>
                                        <p:tav tm="100000">
                                          <p:val>
                                            <p:fltVal val="0"/>
                                          </p:val>
                                        </p:tav>
                                      </p:tavLst>
                                    </p:anim>
                                    <p:animEffect transition="in" filter="fade">
                                      <p:cBhvr>
                                        <p:cTn id="10" dur="2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3"/>
          <p:cNvGrpSpPr>
            <a:grpSpLocks/>
          </p:cNvGrpSpPr>
          <p:nvPr/>
        </p:nvGrpSpPr>
        <p:grpSpPr bwMode="auto">
          <a:xfrm>
            <a:off x="289869" y="513854"/>
            <a:ext cx="640774" cy="550209"/>
            <a:chOff x="4506912" y="419100"/>
            <a:chExt cx="3453607" cy="2965615"/>
          </a:xfrm>
        </p:grpSpPr>
        <p:sp>
          <p:nvSpPr>
            <p:cNvPr id="5" name="等腰三角形 4"/>
            <p:cNvSpPr/>
            <p:nvPr/>
          </p:nvSpPr>
          <p:spPr>
            <a:xfrm rot="10800000">
              <a:off x="4520033" y="419100"/>
              <a:ext cx="3440486" cy="2965615"/>
            </a:xfrm>
            <a:prstGeom prst="triangle">
              <a:avLst/>
            </a:prstGeom>
            <a:solidFill>
              <a:srgbClr val="00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a:stCxn id="5" idx="4"/>
            </p:cNvCxnSpPr>
            <p:nvPr/>
          </p:nvCxnSpPr>
          <p:spPr>
            <a:xfrm>
              <a:off x="4520033" y="419100"/>
              <a:ext cx="1720680"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2"/>
            </p:cNvCxnSpPr>
            <p:nvPr/>
          </p:nvCxnSpPr>
          <p:spPr>
            <a:xfrm flipH="1">
              <a:off x="6240714" y="419100"/>
              <a:ext cx="1719805" cy="876562"/>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5" idx="0"/>
            </p:cNvCxnSpPr>
            <p:nvPr/>
          </p:nvCxnSpPr>
          <p:spPr>
            <a:xfrm flipH="1">
              <a:off x="6240714" y="1295662"/>
              <a:ext cx="0" cy="2089053"/>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2"/>
            </p:cNvCxnSpPr>
            <p:nvPr/>
          </p:nvCxnSpPr>
          <p:spPr>
            <a:xfrm flipH="1">
              <a:off x="6240714" y="419100"/>
              <a:ext cx="1719805" cy="11923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flipH="1">
              <a:off x="6240714" y="419100"/>
              <a:ext cx="1719805" cy="14828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2"/>
            </p:cNvCxnSpPr>
            <p:nvPr/>
          </p:nvCxnSpPr>
          <p:spPr>
            <a:xfrm flipH="1">
              <a:off x="6240714" y="419100"/>
              <a:ext cx="1719805" cy="179861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2"/>
            </p:cNvCxnSpPr>
            <p:nvPr/>
          </p:nvCxnSpPr>
          <p:spPr>
            <a:xfrm flipH="1">
              <a:off x="6240714" y="419100"/>
              <a:ext cx="1719805" cy="21152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2"/>
            </p:cNvCxnSpPr>
            <p:nvPr/>
          </p:nvCxnSpPr>
          <p:spPr>
            <a:xfrm flipH="1">
              <a:off x="6240714" y="419100"/>
              <a:ext cx="1719805" cy="250546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06912" y="419100"/>
              <a:ext cx="1719805"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516534" y="419100"/>
              <a:ext cx="1985737" cy="71122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516534" y="419100"/>
              <a:ext cx="2316401" cy="5843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516534" y="419100"/>
              <a:ext cx="2595454" cy="41903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516534" y="419100"/>
              <a:ext cx="2925244" cy="2668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516534" y="419100"/>
              <a:ext cx="3179803" cy="1399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H="1" flipV="1">
              <a:off x="5986154" y="1160066"/>
              <a:ext cx="254559" cy="222464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0"/>
            </p:cNvCxnSpPr>
            <p:nvPr/>
          </p:nvCxnSpPr>
          <p:spPr>
            <a:xfrm flipH="1" flipV="1">
              <a:off x="5732470" y="1060337"/>
              <a:ext cx="508244" cy="2324378"/>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5" idx="0"/>
            </p:cNvCxnSpPr>
            <p:nvPr/>
          </p:nvCxnSpPr>
          <p:spPr>
            <a:xfrm flipH="1" flipV="1">
              <a:off x="5464789" y="905496"/>
              <a:ext cx="775925" cy="24792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0"/>
            </p:cNvCxnSpPr>
            <p:nvPr/>
          </p:nvCxnSpPr>
          <p:spPr>
            <a:xfrm flipH="1" flipV="1">
              <a:off x="5129751" y="750654"/>
              <a:ext cx="1110963" cy="2634061"/>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0"/>
            </p:cNvCxnSpPr>
            <p:nvPr/>
          </p:nvCxnSpPr>
          <p:spPr>
            <a:xfrm flipH="1" flipV="1">
              <a:off x="4782465" y="566943"/>
              <a:ext cx="1458248" cy="281777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96002" y="546217"/>
            <a:ext cx="2701381" cy="400110"/>
          </a:xfrm>
          <a:prstGeom prst="rect">
            <a:avLst/>
          </a:prstGeom>
          <a:noFill/>
        </p:spPr>
        <p:txBody>
          <a:bodyPr wrap="none" rtlCol="0">
            <a:spAutoFit/>
          </a:bodyPr>
          <a:lstStyle/>
          <a:p>
            <a:r>
              <a:rPr lang="zh-CN" altLang="en-US" sz="2000" dirty="0"/>
              <a:t>格式塔原理</a:t>
            </a:r>
            <a:r>
              <a:rPr lang="en-US" altLang="zh-CN" sz="2000" dirty="0"/>
              <a:t>——</a:t>
            </a:r>
            <a:r>
              <a:rPr lang="zh-CN" altLang="en-US" sz="2000" dirty="0"/>
              <a:t>均衡性</a:t>
            </a:r>
          </a:p>
        </p:txBody>
      </p:sp>
      <p:sp>
        <p:nvSpPr>
          <p:cNvPr id="3" name="文本框 2"/>
          <p:cNvSpPr txBox="1"/>
          <p:nvPr/>
        </p:nvSpPr>
        <p:spPr>
          <a:xfrm>
            <a:off x="996002" y="2810436"/>
            <a:ext cx="689612" cy="492443"/>
          </a:xfrm>
          <a:prstGeom prst="rect">
            <a:avLst/>
          </a:prstGeom>
          <a:noFill/>
        </p:spPr>
        <p:txBody>
          <a:bodyPr wrap="none" rtlCol="0">
            <a:spAutoFit/>
          </a:bodyPr>
          <a:lstStyle/>
          <a:p>
            <a:r>
              <a:rPr lang="en-US" altLang="zh-CN" sz="2600" b="1" dirty="0">
                <a:latin typeface="造字工房典黑（非商用）超细体"/>
              </a:rPr>
              <a:t>VUE</a:t>
            </a:r>
            <a:endParaRPr lang="zh-CN" altLang="en-US" sz="2600" b="1" dirty="0">
              <a:latin typeface="造字工房典黑（非商用）超细体"/>
            </a:endParaRPr>
          </a:p>
        </p:txBody>
      </p:sp>
      <p:sp>
        <p:nvSpPr>
          <p:cNvPr id="32" name="文本框 31"/>
          <p:cNvSpPr txBox="1"/>
          <p:nvPr/>
        </p:nvSpPr>
        <p:spPr>
          <a:xfrm>
            <a:off x="996002" y="3562613"/>
            <a:ext cx="2236510" cy="400110"/>
          </a:xfrm>
          <a:prstGeom prst="rect">
            <a:avLst/>
          </a:prstGeom>
          <a:noFill/>
        </p:spPr>
        <p:txBody>
          <a:bodyPr wrap="none" rtlCol="0">
            <a:spAutoFit/>
          </a:bodyPr>
          <a:lstStyle/>
          <a:p>
            <a:r>
              <a:rPr lang="zh-CN" altLang="en-US" sz="2000" dirty="0">
                <a:latin typeface="造字工房悦黑（非商用）纤细体"/>
              </a:rPr>
              <a:t>视觉上平衡、统一</a:t>
            </a:r>
          </a:p>
        </p:txBody>
      </p:sp>
      <p:pic>
        <p:nvPicPr>
          <p:cNvPr id="28" name="Picture 3" descr="C:\Users\lenovo\Documents\Tencent Files\767004873\FileRecv\MobileFile\IMG_3671.PNG"/>
          <p:cNvPicPr>
            <a:picLocks noChangeAspect="1" noChangeArrowheads="1"/>
          </p:cNvPicPr>
          <p:nvPr/>
        </p:nvPicPr>
        <p:blipFill>
          <a:blip r:embed="rId2" cstate="print"/>
          <a:srcRect/>
          <a:stretch>
            <a:fillRect/>
          </a:stretch>
        </p:blipFill>
        <p:spPr bwMode="auto">
          <a:xfrm>
            <a:off x="8473217" y="290436"/>
            <a:ext cx="3266066" cy="5809246"/>
          </a:xfrm>
          <a:prstGeom prst="rect">
            <a:avLst/>
          </a:prstGeom>
          <a:noFill/>
        </p:spPr>
      </p:pic>
      <p:pic>
        <p:nvPicPr>
          <p:cNvPr id="30" name="图片 29"/>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935824" y="290436"/>
            <a:ext cx="3264724" cy="5803954"/>
          </a:xfrm>
          <a:prstGeom prst="rect">
            <a:avLst/>
          </a:prstGeom>
        </p:spPr>
      </p:pic>
    </p:spTree>
    <p:extLst>
      <p:ext uri="{BB962C8B-B14F-4D97-AF65-F5344CB8AC3E}">
        <p14:creationId xmlns:p14="http://schemas.microsoft.com/office/powerpoint/2010/main" val="2333594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600" fill="hold"/>
                                        <p:tgtEl>
                                          <p:spTgt spid="4"/>
                                        </p:tgtEl>
                                        <p:attrNameLst>
                                          <p:attrName>ppt_w</p:attrName>
                                        </p:attrNameLst>
                                      </p:cBhvr>
                                      <p:tavLst>
                                        <p:tav tm="0">
                                          <p:val>
                                            <p:fltVal val="0"/>
                                          </p:val>
                                        </p:tav>
                                        <p:tav tm="100000">
                                          <p:val>
                                            <p:strVal val="#ppt_w"/>
                                          </p:val>
                                        </p:tav>
                                      </p:tavLst>
                                    </p:anim>
                                    <p:anim calcmode="lin" valueType="num">
                                      <p:cBhvr>
                                        <p:cTn id="8" dur="2600" fill="hold"/>
                                        <p:tgtEl>
                                          <p:spTgt spid="4"/>
                                        </p:tgtEl>
                                        <p:attrNameLst>
                                          <p:attrName>ppt_h</p:attrName>
                                        </p:attrNameLst>
                                      </p:cBhvr>
                                      <p:tavLst>
                                        <p:tav tm="0">
                                          <p:val>
                                            <p:fltVal val="0"/>
                                          </p:val>
                                        </p:tav>
                                        <p:tav tm="100000">
                                          <p:val>
                                            <p:strVal val="#ppt_h"/>
                                          </p:val>
                                        </p:tav>
                                      </p:tavLst>
                                    </p:anim>
                                    <p:anim calcmode="lin" valueType="num">
                                      <p:cBhvr>
                                        <p:cTn id="9" dur="2600" fill="hold"/>
                                        <p:tgtEl>
                                          <p:spTgt spid="4"/>
                                        </p:tgtEl>
                                        <p:attrNameLst>
                                          <p:attrName>style.rotation</p:attrName>
                                        </p:attrNameLst>
                                      </p:cBhvr>
                                      <p:tavLst>
                                        <p:tav tm="0">
                                          <p:val>
                                            <p:fltVal val="90"/>
                                          </p:val>
                                        </p:tav>
                                        <p:tav tm="100000">
                                          <p:val>
                                            <p:fltVal val="0"/>
                                          </p:val>
                                        </p:tav>
                                      </p:tavLst>
                                    </p:anim>
                                    <p:animEffect transition="in" filter="fade">
                                      <p:cBhvr>
                                        <p:cTn id="10" dur="2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3"/>
          <p:cNvGrpSpPr>
            <a:grpSpLocks/>
          </p:cNvGrpSpPr>
          <p:nvPr/>
        </p:nvGrpSpPr>
        <p:grpSpPr bwMode="auto">
          <a:xfrm>
            <a:off x="289869" y="513854"/>
            <a:ext cx="640774" cy="550209"/>
            <a:chOff x="4506912" y="419100"/>
            <a:chExt cx="3453607" cy="2965615"/>
          </a:xfrm>
        </p:grpSpPr>
        <p:sp>
          <p:nvSpPr>
            <p:cNvPr id="5" name="等腰三角形 4"/>
            <p:cNvSpPr/>
            <p:nvPr/>
          </p:nvSpPr>
          <p:spPr>
            <a:xfrm rot="10800000">
              <a:off x="4520033" y="419100"/>
              <a:ext cx="3440486" cy="2965615"/>
            </a:xfrm>
            <a:prstGeom prst="triangle">
              <a:avLst/>
            </a:prstGeom>
            <a:solidFill>
              <a:srgbClr val="00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a:stCxn id="5" idx="4"/>
            </p:cNvCxnSpPr>
            <p:nvPr/>
          </p:nvCxnSpPr>
          <p:spPr>
            <a:xfrm>
              <a:off x="4520033" y="419100"/>
              <a:ext cx="1720680"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2"/>
            </p:cNvCxnSpPr>
            <p:nvPr/>
          </p:nvCxnSpPr>
          <p:spPr>
            <a:xfrm flipH="1">
              <a:off x="6240714" y="419100"/>
              <a:ext cx="1719805" cy="876562"/>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5" idx="0"/>
            </p:cNvCxnSpPr>
            <p:nvPr/>
          </p:nvCxnSpPr>
          <p:spPr>
            <a:xfrm flipH="1">
              <a:off x="6240714" y="1295662"/>
              <a:ext cx="0" cy="2089053"/>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2"/>
            </p:cNvCxnSpPr>
            <p:nvPr/>
          </p:nvCxnSpPr>
          <p:spPr>
            <a:xfrm flipH="1">
              <a:off x="6240714" y="419100"/>
              <a:ext cx="1719805" cy="11923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flipH="1">
              <a:off x="6240714" y="419100"/>
              <a:ext cx="1719805" cy="14828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2"/>
            </p:cNvCxnSpPr>
            <p:nvPr/>
          </p:nvCxnSpPr>
          <p:spPr>
            <a:xfrm flipH="1">
              <a:off x="6240714" y="419100"/>
              <a:ext cx="1719805" cy="179861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2"/>
            </p:cNvCxnSpPr>
            <p:nvPr/>
          </p:nvCxnSpPr>
          <p:spPr>
            <a:xfrm flipH="1">
              <a:off x="6240714" y="419100"/>
              <a:ext cx="1719805" cy="21152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2"/>
            </p:cNvCxnSpPr>
            <p:nvPr/>
          </p:nvCxnSpPr>
          <p:spPr>
            <a:xfrm flipH="1">
              <a:off x="6240714" y="419100"/>
              <a:ext cx="1719805" cy="250546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06912" y="419100"/>
              <a:ext cx="1719805"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516534" y="419100"/>
              <a:ext cx="1985737" cy="71122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516534" y="419100"/>
              <a:ext cx="2316401" cy="5843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516534" y="419100"/>
              <a:ext cx="2595454" cy="41903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516534" y="419100"/>
              <a:ext cx="2925244" cy="2668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516534" y="419100"/>
              <a:ext cx="3179803" cy="1399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H="1" flipV="1">
              <a:off x="5986154" y="1160066"/>
              <a:ext cx="254559" cy="222464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0"/>
            </p:cNvCxnSpPr>
            <p:nvPr/>
          </p:nvCxnSpPr>
          <p:spPr>
            <a:xfrm flipH="1" flipV="1">
              <a:off x="5732470" y="1060337"/>
              <a:ext cx="508244" cy="2324378"/>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5" idx="0"/>
            </p:cNvCxnSpPr>
            <p:nvPr/>
          </p:nvCxnSpPr>
          <p:spPr>
            <a:xfrm flipH="1" flipV="1">
              <a:off x="5464789" y="905496"/>
              <a:ext cx="775925" cy="24792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0"/>
            </p:cNvCxnSpPr>
            <p:nvPr/>
          </p:nvCxnSpPr>
          <p:spPr>
            <a:xfrm flipH="1" flipV="1">
              <a:off x="5129751" y="750654"/>
              <a:ext cx="1110963" cy="2634061"/>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0"/>
            </p:cNvCxnSpPr>
            <p:nvPr/>
          </p:nvCxnSpPr>
          <p:spPr>
            <a:xfrm flipH="1" flipV="1">
              <a:off x="4782465" y="566943"/>
              <a:ext cx="1458248" cy="281777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96002" y="546217"/>
            <a:ext cx="2701381" cy="400110"/>
          </a:xfrm>
          <a:prstGeom prst="rect">
            <a:avLst/>
          </a:prstGeom>
          <a:noFill/>
        </p:spPr>
        <p:txBody>
          <a:bodyPr wrap="none" rtlCol="0">
            <a:spAutoFit/>
          </a:bodyPr>
          <a:lstStyle/>
          <a:p>
            <a:r>
              <a:rPr lang="zh-CN" altLang="en-US" sz="2000" dirty="0"/>
              <a:t>格式塔原理</a:t>
            </a:r>
            <a:r>
              <a:rPr lang="en-US" altLang="zh-CN" sz="2000" dirty="0"/>
              <a:t>——</a:t>
            </a:r>
            <a:r>
              <a:rPr lang="zh-CN" altLang="en-US" sz="2000" dirty="0"/>
              <a:t>均衡性</a:t>
            </a:r>
          </a:p>
        </p:txBody>
      </p:sp>
      <p:sp>
        <p:nvSpPr>
          <p:cNvPr id="3" name="文本框 2"/>
          <p:cNvSpPr txBox="1"/>
          <p:nvPr/>
        </p:nvSpPr>
        <p:spPr>
          <a:xfrm>
            <a:off x="996002" y="2810436"/>
            <a:ext cx="870751" cy="492443"/>
          </a:xfrm>
          <a:prstGeom prst="rect">
            <a:avLst/>
          </a:prstGeom>
          <a:noFill/>
        </p:spPr>
        <p:txBody>
          <a:bodyPr wrap="none" rtlCol="0">
            <a:spAutoFit/>
          </a:bodyPr>
          <a:lstStyle/>
          <a:p>
            <a:r>
              <a:rPr lang="zh-CN" altLang="en-US" sz="2600" b="1" dirty="0">
                <a:latin typeface="Noto Sans S Chinese Regular" panose="020B0500000000000000" pitchFamily="34" charset="-122"/>
                <a:ea typeface="Noto Sans S Chinese Regular" panose="020B0500000000000000" pitchFamily="34" charset="-122"/>
              </a:rPr>
              <a:t>彩视</a:t>
            </a:r>
          </a:p>
        </p:txBody>
      </p:sp>
      <p:sp>
        <p:nvSpPr>
          <p:cNvPr id="32" name="文本框 31"/>
          <p:cNvSpPr txBox="1"/>
          <p:nvPr/>
        </p:nvSpPr>
        <p:spPr>
          <a:xfrm>
            <a:off x="996002" y="3562613"/>
            <a:ext cx="2877711" cy="400110"/>
          </a:xfrm>
          <a:prstGeom prst="rect">
            <a:avLst/>
          </a:prstGeom>
          <a:noFill/>
        </p:spPr>
        <p:txBody>
          <a:bodyPr wrap="none" rtlCol="0">
            <a:spAutoFit/>
          </a:bodyPr>
          <a:lstStyle/>
          <a:p>
            <a:r>
              <a:rPr lang="zh-CN" altLang="en-US" sz="2000" dirty="0">
                <a:latin typeface="造字工房悦黑（非商用）纤细体"/>
              </a:rPr>
              <a:t>特效、调色、可选</a:t>
            </a:r>
            <a:r>
              <a:rPr lang="en-US" altLang="zh-CN" sz="2000" dirty="0">
                <a:latin typeface="造字工房悦黑（非商用）纤细体"/>
              </a:rPr>
              <a:t>1~8</a:t>
            </a:r>
            <a:r>
              <a:rPr lang="zh-CN" altLang="en-US" sz="2000" dirty="0">
                <a:latin typeface="造字工房悦黑（非商用）纤细体"/>
              </a:rPr>
              <a:t>张</a:t>
            </a:r>
          </a:p>
        </p:txBody>
      </p:sp>
      <p:sp>
        <p:nvSpPr>
          <p:cNvPr id="28" name="文本框 27"/>
          <p:cNvSpPr txBox="1"/>
          <p:nvPr/>
        </p:nvSpPr>
        <p:spPr>
          <a:xfrm>
            <a:off x="4242469" y="504241"/>
            <a:ext cx="1415772" cy="461665"/>
          </a:xfrm>
          <a:prstGeom prst="rect">
            <a:avLst/>
          </a:prstGeom>
          <a:noFill/>
        </p:spPr>
        <p:txBody>
          <a:bodyPr wrap="none" rtlCol="0">
            <a:spAutoFit/>
          </a:bodyPr>
          <a:lstStyle/>
          <a:p>
            <a:r>
              <a:rPr lang="zh-CN" altLang="en-US" sz="2400" dirty="0">
                <a:solidFill>
                  <a:srgbClr val="FF0000"/>
                </a:solidFill>
                <a:latin typeface="造字工房悦黑（非商用）纤细体"/>
              </a:rPr>
              <a:t>反面教材</a:t>
            </a:r>
          </a:p>
        </p:txBody>
      </p:sp>
      <p:pic>
        <p:nvPicPr>
          <p:cNvPr id="30" name="图片 29" descr="C:\Users\54153\Documents\Tencent Files\54153483\FileRecv\MobileFile\Screenshot_20181104-121331.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7893425" y="317176"/>
            <a:ext cx="3441040" cy="5971406"/>
          </a:xfrm>
          <a:prstGeom prst="rect">
            <a:avLst/>
          </a:prstGeom>
          <a:noFill/>
          <a:ln>
            <a:noFill/>
          </a:ln>
        </p:spPr>
      </p:pic>
      <p:sp>
        <p:nvSpPr>
          <p:cNvPr id="25" name="矩形 24"/>
          <p:cNvSpPr/>
          <p:nvPr/>
        </p:nvSpPr>
        <p:spPr>
          <a:xfrm>
            <a:off x="7597590" y="2982088"/>
            <a:ext cx="3953434" cy="1536123"/>
          </a:xfrm>
          <a:prstGeom prst="rect">
            <a:avLst/>
          </a:prstGeom>
          <a:noFill/>
          <a:ln w="285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743575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600" fill="hold"/>
                                        <p:tgtEl>
                                          <p:spTgt spid="4"/>
                                        </p:tgtEl>
                                        <p:attrNameLst>
                                          <p:attrName>ppt_w</p:attrName>
                                        </p:attrNameLst>
                                      </p:cBhvr>
                                      <p:tavLst>
                                        <p:tav tm="0">
                                          <p:val>
                                            <p:fltVal val="0"/>
                                          </p:val>
                                        </p:tav>
                                        <p:tav tm="100000">
                                          <p:val>
                                            <p:strVal val="#ppt_w"/>
                                          </p:val>
                                        </p:tav>
                                      </p:tavLst>
                                    </p:anim>
                                    <p:anim calcmode="lin" valueType="num">
                                      <p:cBhvr>
                                        <p:cTn id="8" dur="2600" fill="hold"/>
                                        <p:tgtEl>
                                          <p:spTgt spid="4"/>
                                        </p:tgtEl>
                                        <p:attrNameLst>
                                          <p:attrName>ppt_h</p:attrName>
                                        </p:attrNameLst>
                                      </p:cBhvr>
                                      <p:tavLst>
                                        <p:tav tm="0">
                                          <p:val>
                                            <p:fltVal val="0"/>
                                          </p:val>
                                        </p:tav>
                                        <p:tav tm="100000">
                                          <p:val>
                                            <p:strVal val="#ppt_h"/>
                                          </p:val>
                                        </p:tav>
                                      </p:tavLst>
                                    </p:anim>
                                    <p:anim calcmode="lin" valueType="num">
                                      <p:cBhvr>
                                        <p:cTn id="9" dur="2600" fill="hold"/>
                                        <p:tgtEl>
                                          <p:spTgt spid="4"/>
                                        </p:tgtEl>
                                        <p:attrNameLst>
                                          <p:attrName>style.rotation</p:attrName>
                                        </p:attrNameLst>
                                      </p:cBhvr>
                                      <p:tavLst>
                                        <p:tav tm="0">
                                          <p:val>
                                            <p:fltVal val="90"/>
                                          </p:val>
                                        </p:tav>
                                        <p:tav tm="100000">
                                          <p:val>
                                            <p:fltVal val="0"/>
                                          </p:val>
                                        </p:tav>
                                      </p:tavLst>
                                    </p:anim>
                                    <p:animEffect transition="in" filter="fade">
                                      <p:cBhvr>
                                        <p:cTn id="10" dur="2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193"/>
          <p:cNvGrpSpPr>
            <a:grpSpLocks/>
          </p:cNvGrpSpPr>
          <p:nvPr/>
        </p:nvGrpSpPr>
        <p:grpSpPr bwMode="auto">
          <a:xfrm>
            <a:off x="289869" y="513854"/>
            <a:ext cx="640774" cy="550209"/>
            <a:chOff x="4506912" y="419100"/>
            <a:chExt cx="3453607" cy="2965615"/>
          </a:xfrm>
        </p:grpSpPr>
        <p:sp>
          <p:nvSpPr>
            <p:cNvPr id="5" name="等腰三角形 4"/>
            <p:cNvSpPr/>
            <p:nvPr/>
          </p:nvSpPr>
          <p:spPr>
            <a:xfrm rot="10800000">
              <a:off x="4520033" y="419100"/>
              <a:ext cx="3440486" cy="2965615"/>
            </a:xfrm>
            <a:prstGeom prst="triangle">
              <a:avLst/>
            </a:prstGeom>
            <a:solidFill>
              <a:srgbClr val="000000">
                <a:alpha val="8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a:p>
          </p:txBody>
        </p:sp>
        <p:cxnSp>
          <p:nvCxnSpPr>
            <p:cNvPr id="6" name="直接连接符 5"/>
            <p:cNvCxnSpPr>
              <a:stCxn id="5" idx="4"/>
            </p:cNvCxnSpPr>
            <p:nvPr/>
          </p:nvCxnSpPr>
          <p:spPr>
            <a:xfrm>
              <a:off x="4520033" y="419100"/>
              <a:ext cx="1720680"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7" name="直接连接符 6"/>
            <p:cNvCxnSpPr>
              <a:stCxn id="5" idx="2"/>
            </p:cNvCxnSpPr>
            <p:nvPr/>
          </p:nvCxnSpPr>
          <p:spPr>
            <a:xfrm flipH="1">
              <a:off x="6240714" y="419100"/>
              <a:ext cx="1719805" cy="876562"/>
            </a:xfrm>
            <a:prstGeom prst="line">
              <a:avLst/>
            </a:prstGeom>
            <a:ln w="9525">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a:endCxn id="5" idx="0"/>
            </p:cNvCxnSpPr>
            <p:nvPr/>
          </p:nvCxnSpPr>
          <p:spPr>
            <a:xfrm flipH="1">
              <a:off x="6240714" y="1295662"/>
              <a:ext cx="0" cy="2089053"/>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a:stCxn id="5" idx="2"/>
            </p:cNvCxnSpPr>
            <p:nvPr/>
          </p:nvCxnSpPr>
          <p:spPr>
            <a:xfrm flipH="1">
              <a:off x="6240714" y="419100"/>
              <a:ext cx="1719805" cy="1192369"/>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a:stCxn id="5" idx="2"/>
            </p:cNvCxnSpPr>
            <p:nvPr/>
          </p:nvCxnSpPr>
          <p:spPr>
            <a:xfrm flipH="1">
              <a:off x="6240714" y="419100"/>
              <a:ext cx="1719805" cy="148280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a:stCxn id="5" idx="2"/>
            </p:cNvCxnSpPr>
            <p:nvPr/>
          </p:nvCxnSpPr>
          <p:spPr>
            <a:xfrm flipH="1">
              <a:off x="6240714" y="419100"/>
              <a:ext cx="1719805" cy="179861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stCxn id="5" idx="2"/>
            </p:cNvCxnSpPr>
            <p:nvPr/>
          </p:nvCxnSpPr>
          <p:spPr>
            <a:xfrm flipH="1">
              <a:off x="6240714" y="419100"/>
              <a:ext cx="1719805" cy="2115297"/>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a:stCxn id="5" idx="2"/>
            </p:cNvCxnSpPr>
            <p:nvPr/>
          </p:nvCxnSpPr>
          <p:spPr>
            <a:xfrm flipH="1">
              <a:off x="6240714" y="419100"/>
              <a:ext cx="1719805" cy="2505464"/>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p:nvCxnSpPr>
          <p:spPr>
            <a:xfrm flipH="1" flipV="1">
              <a:off x="4506912" y="419100"/>
              <a:ext cx="1719805" cy="87656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p:nvPr/>
          </p:nvCxnSpPr>
          <p:spPr>
            <a:xfrm flipH="1" flipV="1">
              <a:off x="4516534" y="419100"/>
              <a:ext cx="1985737" cy="711222"/>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flipH="1" flipV="1">
              <a:off x="4516534" y="419100"/>
              <a:ext cx="2316401" cy="58437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直接连接符 16"/>
            <p:cNvCxnSpPr/>
            <p:nvPr/>
          </p:nvCxnSpPr>
          <p:spPr>
            <a:xfrm flipH="1" flipV="1">
              <a:off x="4516534" y="419100"/>
              <a:ext cx="2595454" cy="419035"/>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p:nvCxnSpPr>
          <p:spPr>
            <a:xfrm flipH="1" flipV="1">
              <a:off x="4516534" y="419100"/>
              <a:ext cx="2925244" cy="266818"/>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p:nvCxnSpPr>
          <p:spPr>
            <a:xfrm flipH="1" flipV="1">
              <a:off x="4516534" y="419100"/>
              <a:ext cx="3179803" cy="139970"/>
            </a:xfrm>
            <a:prstGeom prst="line">
              <a:avLst/>
            </a:prstGeom>
            <a:ln w="635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a:stCxn id="5" idx="0"/>
            </p:cNvCxnSpPr>
            <p:nvPr/>
          </p:nvCxnSpPr>
          <p:spPr>
            <a:xfrm flipH="1" flipV="1">
              <a:off x="5986154" y="1160066"/>
              <a:ext cx="254559" cy="222464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a:stCxn id="5" idx="0"/>
            </p:cNvCxnSpPr>
            <p:nvPr/>
          </p:nvCxnSpPr>
          <p:spPr>
            <a:xfrm flipH="1" flipV="1">
              <a:off x="5732470" y="1060337"/>
              <a:ext cx="508244" cy="2324378"/>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a:stCxn id="5" idx="0"/>
            </p:cNvCxnSpPr>
            <p:nvPr/>
          </p:nvCxnSpPr>
          <p:spPr>
            <a:xfrm flipH="1" flipV="1">
              <a:off x="5464789" y="905496"/>
              <a:ext cx="775925" cy="2479219"/>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a:stCxn id="5" idx="0"/>
            </p:cNvCxnSpPr>
            <p:nvPr/>
          </p:nvCxnSpPr>
          <p:spPr>
            <a:xfrm flipH="1" flipV="1">
              <a:off x="5129751" y="750654"/>
              <a:ext cx="1110963" cy="2634061"/>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a:stCxn id="5" idx="0"/>
            </p:cNvCxnSpPr>
            <p:nvPr/>
          </p:nvCxnSpPr>
          <p:spPr>
            <a:xfrm flipH="1" flipV="1">
              <a:off x="4782465" y="566943"/>
              <a:ext cx="1458248" cy="2817772"/>
            </a:xfrm>
            <a:prstGeom prst="line">
              <a:avLst/>
            </a:prstGeom>
            <a:ln w="6350">
              <a:solidFill>
                <a:schemeClr val="bg1">
                  <a:lumMod val="65000"/>
                </a:schemeClr>
              </a:solidFill>
            </a:ln>
          </p:spPr>
          <p:style>
            <a:lnRef idx="1">
              <a:schemeClr val="accent1"/>
            </a:lnRef>
            <a:fillRef idx="0">
              <a:schemeClr val="accent1"/>
            </a:fillRef>
            <a:effectRef idx="0">
              <a:schemeClr val="accent1"/>
            </a:effectRef>
            <a:fontRef idx="minor">
              <a:schemeClr val="tx1"/>
            </a:fontRef>
          </p:style>
        </p:cxnSp>
      </p:grpSp>
      <p:sp>
        <p:nvSpPr>
          <p:cNvPr id="2" name="文本框 1"/>
          <p:cNvSpPr txBox="1"/>
          <p:nvPr/>
        </p:nvSpPr>
        <p:spPr>
          <a:xfrm>
            <a:off x="996002" y="546217"/>
            <a:ext cx="3057247" cy="400110"/>
          </a:xfrm>
          <a:prstGeom prst="rect">
            <a:avLst/>
          </a:prstGeom>
          <a:noFill/>
        </p:spPr>
        <p:txBody>
          <a:bodyPr wrap="none" rtlCol="0">
            <a:spAutoFit/>
          </a:bodyPr>
          <a:lstStyle/>
          <a:p>
            <a:r>
              <a:rPr lang="zh-CN" altLang="en-US" sz="2000" dirty="0"/>
              <a:t>格式塔原理</a:t>
            </a:r>
            <a:r>
              <a:rPr lang="en-US" altLang="zh-CN" sz="2000" dirty="0"/>
              <a:t>——</a:t>
            </a:r>
            <a:r>
              <a:rPr lang="zh-CN" altLang="en-US" sz="2000" dirty="0"/>
              <a:t>主体</a:t>
            </a:r>
            <a:r>
              <a:rPr lang="en-US" altLang="zh-CN" sz="2000" dirty="0"/>
              <a:t>/</a:t>
            </a:r>
            <a:r>
              <a:rPr lang="zh-CN" altLang="en-US" sz="2000" dirty="0"/>
              <a:t>背景</a:t>
            </a:r>
          </a:p>
        </p:txBody>
      </p:sp>
      <p:sp>
        <p:nvSpPr>
          <p:cNvPr id="3" name="文本框 2"/>
          <p:cNvSpPr txBox="1"/>
          <p:nvPr/>
        </p:nvSpPr>
        <p:spPr>
          <a:xfrm>
            <a:off x="6419141" y="5229100"/>
            <a:ext cx="800219" cy="461665"/>
          </a:xfrm>
          <a:prstGeom prst="rect">
            <a:avLst/>
          </a:prstGeom>
          <a:noFill/>
        </p:spPr>
        <p:txBody>
          <a:bodyPr wrap="none" rtlCol="0">
            <a:spAutoFit/>
          </a:bodyPr>
          <a:lstStyle/>
          <a:p>
            <a:r>
              <a:rPr lang="zh-CN" altLang="en-US" sz="2400" dirty="0">
                <a:latin typeface="造字工房典黑（非商用）超细体"/>
              </a:rPr>
              <a:t>大片</a:t>
            </a:r>
          </a:p>
        </p:txBody>
      </p:sp>
      <p:pic>
        <p:nvPicPr>
          <p:cNvPr id="28" name="图片 27">
            <a:extLst>
              <a:ext uri="{FF2B5EF4-FFF2-40B4-BE49-F238E27FC236}">
                <a16:creationId xmlns:a16="http://schemas.microsoft.com/office/drawing/2014/main" id="{AB5CD99D-36E8-C146-A035-177D14150B32}"/>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34099" y="1909607"/>
            <a:ext cx="2540394" cy="4518514"/>
          </a:xfrm>
          <a:prstGeom prst="rect">
            <a:avLst/>
          </a:prstGeom>
        </p:spPr>
      </p:pic>
      <p:pic>
        <p:nvPicPr>
          <p:cNvPr id="34" name="图片 33"/>
          <p:cNvPicPr>
            <a:picLocks noChangeAspect="1"/>
          </p:cNvPicPr>
          <p:nvPr/>
        </p:nvPicPr>
        <p:blipFill>
          <a:blip r:embed="rId3"/>
          <a:stretch>
            <a:fillRect/>
          </a:stretch>
        </p:blipFill>
        <p:spPr>
          <a:xfrm>
            <a:off x="5495226" y="331186"/>
            <a:ext cx="2648051" cy="4709974"/>
          </a:xfrm>
          <a:prstGeom prst="rect">
            <a:avLst/>
          </a:prstGeom>
        </p:spPr>
      </p:pic>
      <p:sp>
        <p:nvSpPr>
          <p:cNvPr id="35" name="文本框 34"/>
          <p:cNvSpPr txBox="1"/>
          <p:nvPr/>
        </p:nvSpPr>
        <p:spPr>
          <a:xfrm>
            <a:off x="2804186" y="1300024"/>
            <a:ext cx="800219" cy="461665"/>
          </a:xfrm>
          <a:prstGeom prst="rect">
            <a:avLst/>
          </a:prstGeom>
          <a:noFill/>
        </p:spPr>
        <p:txBody>
          <a:bodyPr wrap="none" rtlCol="0">
            <a:spAutoFit/>
          </a:bodyPr>
          <a:lstStyle/>
          <a:p>
            <a:r>
              <a:rPr lang="zh-CN" altLang="en-US" sz="2400" dirty="0">
                <a:latin typeface="造字工房典黑（非商用）超细体"/>
              </a:rPr>
              <a:t>小影</a:t>
            </a:r>
          </a:p>
        </p:txBody>
      </p:sp>
      <p:pic>
        <p:nvPicPr>
          <p:cNvPr id="36" name="Picture 2" descr="首页-推荐"/>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9164010" y="1909607"/>
            <a:ext cx="2511710" cy="47099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 name="文本框 36"/>
          <p:cNvSpPr txBox="1"/>
          <p:nvPr/>
        </p:nvSpPr>
        <p:spPr>
          <a:xfrm>
            <a:off x="10019755" y="1300024"/>
            <a:ext cx="800219" cy="461665"/>
          </a:xfrm>
          <a:prstGeom prst="rect">
            <a:avLst/>
          </a:prstGeom>
          <a:noFill/>
        </p:spPr>
        <p:txBody>
          <a:bodyPr wrap="none" rtlCol="0">
            <a:spAutoFit/>
          </a:bodyPr>
          <a:lstStyle/>
          <a:p>
            <a:r>
              <a:rPr lang="zh-CN" altLang="en-US" sz="2400" dirty="0">
                <a:latin typeface="造字工房典黑（非商用）超细体"/>
              </a:rPr>
              <a:t>抖音</a:t>
            </a:r>
          </a:p>
        </p:txBody>
      </p:sp>
    </p:spTree>
    <p:extLst>
      <p:ext uri="{BB962C8B-B14F-4D97-AF65-F5344CB8AC3E}">
        <p14:creationId xmlns:p14="http://schemas.microsoft.com/office/powerpoint/2010/main" val="34804011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2600" fill="hold"/>
                                        <p:tgtEl>
                                          <p:spTgt spid="4"/>
                                        </p:tgtEl>
                                        <p:attrNameLst>
                                          <p:attrName>ppt_w</p:attrName>
                                        </p:attrNameLst>
                                      </p:cBhvr>
                                      <p:tavLst>
                                        <p:tav tm="0">
                                          <p:val>
                                            <p:fltVal val="0"/>
                                          </p:val>
                                        </p:tav>
                                        <p:tav tm="100000">
                                          <p:val>
                                            <p:strVal val="#ppt_w"/>
                                          </p:val>
                                        </p:tav>
                                      </p:tavLst>
                                    </p:anim>
                                    <p:anim calcmode="lin" valueType="num">
                                      <p:cBhvr>
                                        <p:cTn id="8" dur="2600" fill="hold"/>
                                        <p:tgtEl>
                                          <p:spTgt spid="4"/>
                                        </p:tgtEl>
                                        <p:attrNameLst>
                                          <p:attrName>ppt_h</p:attrName>
                                        </p:attrNameLst>
                                      </p:cBhvr>
                                      <p:tavLst>
                                        <p:tav tm="0">
                                          <p:val>
                                            <p:fltVal val="0"/>
                                          </p:val>
                                        </p:tav>
                                        <p:tav tm="100000">
                                          <p:val>
                                            <p:strVal val="#ppt_h"/>
                                          </p:val>
                                        </p:tav>
                                      </p:tavLst>
                                    </p:anim>
                                    <p:anim calcmode="lin" valueType="num">
                                      <p:cBhvr>
                                        <p:cTn id="9" dur="2600" fill="hold"/>
                                        <p:tgtEl>
                                          <p:spTgt spid="4"/>
                                        </p:tgtEl>
                                        <p:attrNameLst>
                                          <p:attrName>style.rotation</p:attrName>
                                        </p:attrNameLst>
                                      </p:cBhvr>
                                      <p:tavLst>
                                        <p:tav tm="0">
                                          <p:val>
                                            <p:fltVal val="90"/>
                                          </p:val>
                                        </p:tav>
                                        <p:tav tm="100000">
                                          <p:val>
                                            <p:fltVal val="0"/>
                                          </p:val>
                                        </p:tav>
                                      </p:tavLst>
                                    </p:anim>
                                    <p:animEffect transition="in" filter="fade">
                                      <p:cBhvr>
                                        <p:cTn id="10" dur="26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整体流程</a:t>
            </a:r>
          </a:p>
        </p:txBody>
      </p:sp>
    </p:spTree>
    <p:extLst>
      <p:ext uri="{BB962C8B-B14F-4D97-AF65-F5344CB8AC3E}">
        <p14:creationId xmlns:p14="http://schemas.microsoft.com/office/powerpoint/2010/main" val="237159738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7FD27-693B-4444-9135-DF8B5362CE3C}"/>
              </a:ext>
            </a:extLst>
          </p:cNvPr>
          <p:cNvSpPr>
            <a:spLocks noGrp="1"/>
          </p:cNvSpPr>
          <p:nvPr>
            <p:ph type="title"/>
          </p:nvPr>
        </p:nvSpPr>
        <p:spPr/>
        <p:txBody>
          <a:bodyPr/>
          <a:lstStyle/>
          <a:p>
            <a:r>
              <a:rPr lang="zh-CN" altLang="en-US" dirty="0"/>
              <a:t>操作可逆</a:t>
            </a:r>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37</a:t>
            </a:fld>
            <a:endParaRPr lang="zh-CN" altLang="en-US"/>
          </a:p>
        </p:txBody>
      </p:sp>
      <p:sp>
        <p:nvSpPr>
          <p:cNvPr id="3" name="文本框 2"/>
          <p:cNvSpPr txBox="1"/>
          <p:nvPr/>
        </p:nvSpPr>
        <p:spPr>
          <a:xfrm>
            <a:off x="4609654" y="3855798"/>
            <a:ext cx="5416868" cy="461665"/>
          </a:xfrm>
          <a:prstGeom prst="rect">
            <a:avLst/>
          </a:prstGeom>
          <a:noFill/>
        </p:spPr>
        <p:txBody>
          <a:bodyPr wrap="none" rtlCol="0">
            <a:spAutoFit/>
          </a:bodyPr>
          <a:lstStyle/>
          <a:p>
            <a:r>
              <a:rPr lang="zh-CN" altLang="en-US" sz="2400" dirty="0"/>
              <a:t>人总是会犯错的，操作可逆可修正错误</a:t>
            </a:r>
          </a:p>
        </p:txBody>
      </p:sp>
      <p:pic>
        <p:nvPicPr>
          <p:cNvPr id="7" name="图片 6" descr="564975486856527761"/>
          <p:cNvPicPr>
            <a:picLocks noChangeAspect="1"/>
          </p:cNvPicPr>
          <p:nvPr/>
        </p:nvPicPr>
        <p:blipFill>
          <a:blip r:embed="rId2"/>
          <a:srcRect t="82138" r="-134" b="12288"/>
          <a:stretch>
            <a:fillRect/>
          </a:stretch>
        </p:blipFill>
        <p:spPr>
          <a:xfrm>
            <a:off x="4609654" y="1809750"/>
            <a:ext cx="5527040" cy="547370"/>
          </a:xfrm>
          <a:prstGeom prst="rect">
            <a:avLst/>
          </a:prstGeom>
        </p:spPr>
      </p:pic>
      <p:grpSp>
        <p:nvGrpSpPr>
          <p:cNvPr id="9" name="组合 8"/>
          <p:cNvGrpSpPr/>
          <p:nvPr/>
        </p:nvGrpSpPr>
        <p:grpSpPr>
          <a:xfrm>
            <a:off x="453706" y="1028700"/>
            <a:ext cx="4155948" cy="6552198"/>
            <a:chOff x="2233080" y="169283"/>
            <a:chExt cx="4155948" cy="6552198"/>
          </a:xfrm>
        </p:grpSpPr>
        <p:pic>
          <p:nvPicPr>
            <p:cNvPr id="5" name="Picture 46" descr="iPhone6_mockup_front_white.png"/>
            <p:cNvPicPr/>
            <p:nvPr/>
          </p:nvPicPr>
          <p:blipFill>
            <a:blip r:embed="rId3" cstate="email"/>
            <a:stretch>
              <a:fillRect/>
            </a:stretch>
          </p:blipFill>
          <p:spPr>
            <a:xfrm>
              <a:off x="2233080" y="169283"/>
              <a:ext cx="4155948" cy="6552198"/>
            </a:xfrm>
            <a:prstGeom prst="rect">
              <a:avLst/>
            </a:prstGeom>
          </p:spPr>
        </p:pic>
        <p:pic>
          <p:nvPicPr>
            <p:cNvPr id="8" name="图片 7" descr="564975486856527761"/>
            <p:cNvPicPr>
              <a:picLocks noChangeAspect="1"/>
            </p:cNvPicPr>
            <p:nvPr/>
          </p:nvPicPr>
          <p:blipFill>
            <a:blip r:embed="rId2"/>
            <a:stretch>
              <a:fillRect/>
            </a:stretch>
          </p:blipFill>
          <p:spPr>
            <a:xfrm>
              <a:off x="3039711" y="1224018"/>
              <a:ext cx="2543175" cy="4525010"/>
            </a:xfrm>
            <a:prstGeom prst="rect">
              <a:avLst/>
            </a:prstGeom>
          </p:spPr>
        </p:pic>
        <p:sp>
          <p:nvSpPr>
            <p:cNvPr id="6" name="矩形 5"/>
            <p:cNvSpPr/>
            <p:nvPr/>
          </p:nvSpPr>
          <p:spPr>
            <a:xfrm>
              <a:off x="2846036" y="4908288"/>
              <a:ext cx="964565" cy="301625"/>
            </a:xfrm>
            <a:prstGeom prst="rect">
              <a:avLst/>
            </a:prstGeom>
            <a:noFill/>
            <a:ln w="60325" cmpd="sng">
              <a:solidFill>
                <a:srgbClr val="FF0000"/>
              </a:solidFill>
              <a:prstDash val="soli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extLst>
      <p:ext uri="{BB962C8B-B14F-4D97-AF65-F5344CB8AC3E}">
        <p14:creationId xmlns:p14="http://schemas.microsoft.com/office/powerpoint/2010/main" val="296751450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9232647" y="1553870"/>
            <a:ext cx="2300914" cy="4092266"/>
          </a:xfrm>
          <a:prstGeom prst="rect">
            <a:avLst/>
          </a:prstGeom>
        </p:spPr>
      </p:pic>
      <p:pic>
        <p:nvPicPr>
          <p:cNvPr id="7" name="图片 6" descr="1选择"/>
          <p:cNvPicPr>
            <a:picLocks noChangeAspect="1"/>
          </p:cNvPicPr>
          <p:nvPr/>
        </p:nvPicPr>
        <p:blipFill>
          <a:blip r:embed="rId3"/>
          <a:stretch>
            <a:fillRect/>
          </a:stretch>
        </p:blipFill>
        <p:spPr>
          <a:xfrm>
            <a:off x="6932140" y="1554675"/>
            <a:ext cx="2300507" cy="4091461"/>
          </a:xfrm>
          <a:prstGeom prst="rect">
            <a:avLst/>
          </a:prstGeom>
        </p:spPr>
      </p:pic>
      <p:sp>
        <p:nvSpPr>
          <p:cNvPr id="2" name="标题 1">
            <a:extLst>
              <a:ext uri="{FF2B5EF4-FFF2-40B4-BE49-F238E27FC236}">
                <a16:creationId xmlns:a16="http://schemas.microsoft.com/office/drawing/2014/main" id="{6427FD27-693B-4444-9135-DF8B5362CE3C}"/>
              </a:ext>
            </a:extLst>
          </p:cNvPr>
          <p:cNvSpPr>
            <a:spLocks noGrp="1"/>
          </p:cNvSpPr>
          <p:nvPr>
            <p:ph type="title"/>
          </p:nvPr>
        </p:nvSpPr>
        <p:spPr/>
        <p:txBody>
          <a:bodyPr/>
          <a:lstStyle/>
          <a:p>
            <a:r>
              <a:rPr lang="zh-CN" altLang="en-US" dirty="0"/>
              <a:t>即时反馈</a:t>
            </a:r>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38</a:t>
            </a:fld>
            <a:endParaRPr lang="zh-CN" altLang="en-US"/>
          </a:p>
        </p:txBody>
      </p:sp>
      <p:pic>
        <p:nvPicPr>
          <p:cNvPr id="5" name="图片 4" descr="75564927327161429"/>
          <p:cNvPicPr>
            <a:picLocks noChangeAspect="1"/>
          </p:cNvPicPr>
          <p:nvPr/>
        </p:nvPicPr>
        <p:blipFill>
          <a:blip r:embed="rId4"/>
          <a:stretch>
            <a:fillRect/>
          </a:stretch>
        </p:blipFill>
        <p:spPr>
          <a:xfrm>
            <a:off x="4631226" y="1554675"/>
            <a:ext cx="2300914" cy="4091461"/>
          </a:xfrm>
          <a:prstGeom prst="rect">
            <a:avLst/>
          </a:prstGeom>
        </p:spPr>
      </p:pic>
      <p:sp>
        <p:nvSpPr>
          <p:cNvPr id="6" name="文本框 5"/>
          <p:cNvSpPr txBox="1"/>
          <p:nvPr/>
        </p:nvSpPr>
        <p:spPr>
          <a:xfrm>
            <a:off x="939114" y="1371600"/>
            <a:ext cx="3385752" cy="3662541"/>
          </a:xfrm>
          <a:prstGeom prst="rect">
            <a:avLst/>
          </a:prstGeom>
          <a:noFill/>
        </p:spPr>
        <p:txBody>
          <a:bodyPr wrap="square" rtlCol="0">
            <a:spAutoFit/>
          </a:bodyPr>
          <a:lstStyle/>
          <a:p>
            <a:pPr marL="342900" indent="-342900">
              <a:lnSpc>
                <a:spcPct val="200000"/>
              </a:lnSpc>
              <a:buFont typeface="Wingdings" panose="05000000000000000000" pitchFamily="2" charset="2"/>
              <a:buChar char="p"/>
            </a:pPr>
            <a:r>
              <a:rPr lang="zh-CN" altLang="en-US" sz="2400" dirty="0"/>
              <a:t>错误操作</a:t>
            </a:r>
            <a:endParaRPr lang="en-US" altLang="zh-CN" sz="2400" dirty="0"/>
          </a:p>
          <a:p>
            <a:pPr marL="800100" lvl="1" indent="-342900">
              <a:lnSpc>
                <a:spcPct val="200000"/>
              </a:lnSpc>
              <a:buFont typeface="Wingdings" panose="05000000000000000000" pitchFamily="2" charset="2"/>
              <a:buChar char="Ø"/>
            </a:pPr>
            <a:r>
              <a:rPr lang="zh-CN" altLang="en-US" sz="2000" dirty="0"/>
              <a:t>超量选择</a:t>
            </a:r>
            <a:endParaRPr lang="en-US" altLang="zh-CN" sz="2000" dirty="0"/>
          </a:p>
          <a:p>
            <a:pPr marL="342900" indent="-342900">
              <a:lnSpc>
                <a:spcPct val="200000"/>
              </a:lnSpc>
              <a:buFont typeface="Wingdings" panose="05000000000000000000" pitchFamily="2" charset="2"/>
              <a:buChar char="p"/>
            </a:pPr>
            <a:r>
              <a:rPr lang="zh-CN" altLang="en-US" sz="2400" dirty="0"/>
              <a:t>不可逆操作</a:t>
            </a:r>
            <a:endParaRPr lang="en-US" altLang="zh-CN" sz="2400" dirty="0"/>
          </a:p>
          <a:p>
            <a:pPr marL="800100" lvl="2" indent="-342900">
              <a:lnSpc>
                <a:spcPct val="200000"/>
              </a:lnSpc>
              <a:buFont typeface="Wingdings" panose="05000000000000000000" pitchFamily="2" charset="2"/>
              <a:buChar char="Ø"/>
            </a:pPr>
            <a:r>
              <a:rPr lang="zh-CN" altLang="en-US" sz="2000" dirty="0"/>
              <a:t>重置编辑</a:t>
            </a:r>
            <a:endParaRPr lang="en-US" altLang="zh-CN" sz="2400" dirty="0"/>
          </a:p>
          <a:p>
            <a:pPr marL="342900" indent="-342900">
              <a:lnSpc>
                <a:spcPct val="200000"/>
              </a:lnSpc>
              <a:buFont typeface="Wingdings" panose="05000000000000000000" pitchFamily="2" charset="2"/>
              <a:buChar char="p"/>
            </a:pPr>
            <a:r>
              <a:rPr lang="zh-CN" altLang="en-US" sz="2400" dirty="0"/>
              <a:t>等待时间</a:t>
            </a:r>
            <a:endParaRPr lang="en-US" altLang="zh-CN" sz="2400" dirty="0"/>
          </a:p>
        </p:txBody>
      </p:sp>
    </p:spTree>
    <p:extLst>
      <p:ext uri="{BB962C8B-B14F-4D97-AF65-F5344CB8AC3E}">
        <p14:creationId xmlns:p14="http://schemas.microsoft.com/office/powerpoint/2010/main" val="238398247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7FD27-693B-4444-9135-DF8B5362CE3C}"/>
              </a:ext>
            </a:extLst>
          </p:cNvPr>
          <p:cNvSpPr>
            <a:spLocks noGrp="1"/>
          </p:cNvSpPr>
          <p:nvPr>
            <p:ph type="title"/>
          </p:nvPr>
        </p:nvSpPr>
        <p:spPr/>
        <p:txBody>
          <a:bodyPr/>
          <a:lstStyle/>
          <a:p>
            <a:r>
              <a:rPr lang="zh-CN" altLang="en-US" dirty="0"/>
              <a:t>边界按钮</a:t>
            </a:r>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39</a:t>
            </a:fld>
            <a:endParaRPr lang="zh-CN" altLang="en-US"/>
          </a:p>
        </p:txBody>
      </p:sp>
      <p:pic>
        <p:nvPicPr>
          <p:cNvPr id="5" name="图片 4">
            <a:extLst>
              <a:ext uri="{FF2B5EF4-FFF2-40B4-BE49-F238E27FC236}">
                <a16:creationId xmlns:a16="http://schemas.microsoft.com/office/drawing/2014/main" id="{751E0126-E657-4850-AE02-B4529A91E1E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69697" y="1937062"/>
            <a:ext cx="5994400" cy="3370165"/>
          </a:xfrm>
          <a:prstGeom prst="rect">
            <a:avLst/>
          </a:prstGeom>
        </p:spPr>
      </p:pic>
      <p:sp>
        <p:nvSpPr>
          <p:cNvPr id="6" name="椭圆 5">
            <a:extLst>
              <a:ext uri="{FF2B5EF4-FFF2-40B4-BE49-F238E27FC236}">
                <a16:creationId xmlns:a16="http://schemas.microsoft.com/office/drawing/2014/main" id="{BA19616D-AC96-48F5-B706-3C0331CE92A7}"/>
              </a:ext>
            </a:extLst>
          </p:cNvPr>
          <p:cNvSpPr/>
          <p:nvPr/>
        </p:nvSpPr>
        <p:spPr>
          <a:xfrm>
            <a:off x="5458597" y="1965983"/>
            <a:ext cx="558800" cy="5461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椭圆 6">
            <a:extLst>
              <a:ext uri="{FF2B5EF4-FFF2-40B4-BE49-F238E27FC236}">
                <a16:creationId xmlns:a16="http://schemas.microsoft.com/office/drawing/2014/main" id="{7864ABBE-52CF-45B5-BE9E-E5E60A586B9C}"/>
              </a:ext>
            </a:extLst>
          </p:cNvPr>
          <p:cNvSpPr/>
          <p:nvPr/>
        </p:nvSpPr>
        <p:spPr>
          <a:xfrm>
            <a:off x="10741796" y="1974350"/>
            <a:ext cx="558800" cy="546100"/>
          </a:xfrm>
          <a:prstGeom prst="ellipse">
            <a:avLst/>
          </a:prstGeom>
          <a:no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936683" y="3079402"/>
            <a:ext cx="3857739" cy="830997"/>
          </a:xfrm>
          <a:prstGeom prst="rect">
            <a:avLst/>
          </a:prstGeom>
          <a:noFill/>
        </p:spPr>
        <p:txBody>
          <a:bodyPr wrap="square" rtlCol="0">
            <a:spAutoFit/>
          </a:bodyPr>
          <a:lstStyle/>
          <a:p>
            <a:r>
              <a:rPr lang="zh-CN" altLang="en-US" sz="2400" dirty="0"/>
              <a:t>按钮过于边缘，用户会难以注意到</a:t>
            </a:r>
            <a:endParaRPr lang="en-US" altLang="zh-CN" sz="2400" dirty="0"/>
          </a:p>
        </p:txBody>
      </p:sp>
    </p:spTree>
    <p:extLst>
      <p:ext uri="{BB962C8B-B14F-4D97-AF65-F5344CB8AC3E}">
        <p14:creationId xmlns:p14="http://schemas.microsoft.com/office/powerpoint/2010/main" val="205382867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2"/>
          <a:stretch>
            <a:fillRect/>
          </a:stretch>
        </p:blipFill>
        <p:spPr>
          <a:xfrm>
            <a:off x="0" y="147637"/>
            <a:ext cx="4943475" cy="6334125"/>
          </a:xfrm>
          <a:prstGeom prst="rect">
            <a:avLst/>
          </a:prstGeom>
        </p:spPr>
      </p:pic>
      <p:pic>
        <p:nvPicPr>
          <p:cNvPr id="3" name="图片 2"/>
          <p:cNvPicPr>
            <a:picLocks noChangeAspect="1"/>
          </p:cNvPicPr>
          <p:nvPr/>
        </p:nvPicPr>
        <p:blipFill>
          <a:blip r:embed="rId3"/>
          <a:stretch>
            <a:fillRect/>
          </a:stretch>
        </p:blipFill>
        <p:spPr>
          <a:xfrm>
            <a:off x="3705225" y="66675"/>
            <a:ext cx="5353050" cy="6791325"/>
          </a:xfrm>
          <a:prstGeom prst="rect">
            <a:avLst/>
          </a:prstGeom>
        </p:spPr>
      </p:pic>
      <p:pic>
        <p:nvPicPr>
          <p:cNvPr id="4" name="图片 3"/>
          <p:cNvPicPr>
            <a:picLocks noChangeAspect="1"/>
          </p:cNvPicPr>
          <p:nvPr/>
        </p:nvPicPr>
        <p:blipFill>
          <a:blip r:embed="rId4"/>
          <a:stretch>
            <a:fillRect/>
          </a:stretch>
        </p:blipFill>
        <p:spPr>
          <a:xfrm>
            <a:off x="8339137" y="0"/>
            <a:ext cx="5172075" cy="6848475"/>
          </a:xfrm>
          <a:prstGeom prst="rect">
            <a:avLst/>
          </a:prstGeom>
        </p:spPr>
      </p:pic>
    </p:spTree>
    <p:extLst>
      <p:ext uri="{BB962C8B-B14F-4D97-AF65-F5344CB8AC3E}">
        <p14:creationId xmlns:p14="http://schemas.microsoft.com/office/powerpoint/2010/main" val="471709894"/>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7FD27-693B-4444-9135-DF8B5362CE3C}"/>
              </a:ext>
            </a:extLst>
          </p:cNvPr>
          <p:cNvSpPr>
            <a:spLocks noGrp="1"/>
          </p:cNvSpPr>
          <p:nvPr>
            <p:ph type="title"/>
          </p:nvPr>
        </p:nvSpPr>
        <p:spPr/>
        <p:txBody>
          <a:bodyPr/>
          <a:lstStyle/>
          <a:p>
            <a:r>
              <a:rPr lang="zh-CN" altLang="en-US" dirty="0"/>
              <a:t>图标易理解</a:t>
            </a:r>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40</a:t>
            </a:fld>
            <a:endParaRPr lang="zh-CN" altLang="en-US"/>
          </a:p>
        </p:txBody>
      </p:sp>
      <p:pic>
        <p:nvPicPr>
          <p:cNvPr id="5" name="图片 4" descr="571606907649159421"/>
          <p:cNvPicPr>
            <a:picLocks noChangeAspect="1"/>
          </p:cNvPicPr>
          <p:nvPr/>
        </p:nvPicPr>
        <p:blipFill>
          <a:blip r:embed="rId2"/>
          <a:srcRect r="8680"/>
          <a:stretch>
            <a:fillRect/>
          </a:stretch>
        </p:blipFill>
        <p:spPr>
          <a:xfrm>
            <a:off x="4386211" y="2351087"/>
            <a:ext cx="3348355" cy="753110"/>
          </a:xfrm>
          <a:prstGeom prst="rect">
            <a:avLst/>
          </a:prstGeom>
        </p:spPr>
      </p:pic>
      <p:pic>
        <p:nvPicPr>
          <p:cNvPr id="6" name="图片 5" descr="411750508312205434"/>
          <p:cNvPicPr>
            <a:picLocks noChangeAspect="1"/>
          </p:cNvPicPr>
          <p:nvPr/>
        </p:nvPicPr>
        <p:blipFill>
          <a:blip r:embed="rId3"/>
          <a:stretch>
            <a:fillRect/>
          </a:stretch>
        </p:blipFill>
        <p:spPr>
          <a:xfrm>
            <a:off x="4401768" y="3729672"/>
            <a:ext cx="3414395" cy="709930"/>
          </a:xfrm>
          <a:prstGeom prst="rect">
            <a:avLst/>
          </a:prstGeom>
        </p:spPr>
      </p:pic>
      <p:pic>
        <p:nvPicPr>
          <p:cNvPr id="7" name="图片 6" descr="495541943809705419"/>
          <p:cNvPicPr>
            <a:picLocks noChangeAspect="1"/>
          </p:cNvPicPr>
          <p:nvPr/>
        </p:nvPicPr>
        <p:blipFill>
          <a:blip r:embed="rId4"/>
          <a:stretch>
            <a:fillRect/>
          </a:stretch>
        </p:blipFill>
        <p:spPr>
          <a:xfrm>
            <a:off x="7734566" y="2351087"/>
            <a:ext cx="3478530" cy="754380"/>
          </a:xfrm>
          <a:prstGeom prst="rect">
            <a:avLst/>
          </a:prstGeom>
        </p:spPr>
      </p:pic>
      <p:pic>
        <p:nvPicPr>
          <p:cNvPr id="8" name="图片 7" descr="684975017722152415"/>
          <p:cNvPicPr>
            <a:picLocks noChangeAspect="1"/>
          </p:cNvPicPr>
          <p:nvPr/>
        </p:nvPicPr>
        <p:blipFill>
          <a:blip r:embed="rId5"/>
          <a:srcRect l="11498" t="5988"/>
          <a:stretch>
            <a:fillRect/>
          </a:stretch>
        </p:blipFill>
        <p:spPr>
          <a:xfrm>
            <a:off x="7459293" y="3727132"/>
            <a:ext cx="3183255" cy="712470"/>
          </a:xfrm>
          <a:prstGeom prst="rect">
            <a:avLst/>
          </a:prstGeom>
        </p:spPr>
      </p:pic>
      <p:sp>
        <p:nvSpPr>
          <p:cNvPr id="9" name="文本框 8"/>
          <p:cNvSpPr txBox="1"/>
          <p:nvPr/>
        </p:nvSpPr>
        <p:spPr>
          <a:xfrm>
            <a:off x="1086110" y="2502661"/>
            <a:ext cx="2954655" cy="1457579"/>
          </a:xfrm>
          <a:prstGeom prst="rect">
            <a:avLst/>
          </a:prstGeom>
          <a:noFill/>
        </p:spPr>
        <p:txBody>
          <a:bodyPr wrap="none" rtlCol="0">
            <a:spAutoFit/>
          </a:bodyPr>
          <a:lstStyle/>
          <a:p>
            <a:pPr>
              <a:lnSpc>
                <a:spcPct val="200000"/>
              </a:lnSpc>
            </a:pPr>
            <a:r>
              <a:rPr lang="zh-CN" altLang="en-US" sz="2400" dirty="0"/>
              <a:t>使用易于理解的图标</a:t>
            </a:r>
            <a:endParaRPr lang="en-US" altLang="zh-CN" sz="2400" dirty="0"/>
          </a:p>
          <a:p>
            <a:pPr>
              <a:lnSpc>
                <a:spcPct val="200000"/>
              </a:lnSpc>
            </a:pPr>
            <a:r>
              <a:rPr lang="zh-CN" altLang="en-US" sz="2400" dirty="0"/>
              <a:t>在图标下做文字解释</a:t>
            </a:r>
          </a:p>
        </p:txBody>
      </p:sp>
    </p:spTree>
    <p:extLst>
      <p:ext uri="{BB962C8B-B14F-4D97-AF65-F5344CB8AC3E}">
        <p14:creationId xmlns:p14="http://schemas.microsoft.com/office/powerpoint/2010/main" val="231290530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拍摄</a:t>
            </a:r>
            <a:r>
              <a:rPr lang="en-US" altLang="zh-CN" dirty="0"/>
              <a:t>&amp;</a:t>
            </a:r>
            <a:r>
              <a:rPr lang="zh-CN" altLang="en-US" dirty="0"/>
              <a:t>编辑</a:t>
            </a:r>
          </a:p>
        </p:txBody>
      </p:sp>
    </p:spTree>
    <p:extLst>
      <p:ext uri="{BB962C8B-B14F-4D97-AF65-F5344CB8AC3E}">
        <p14:creationId xmlns:p14="http://schemas.microsoft.com/office/powerpoint/2010/main" val="205051664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7FD27-693B-4444-9135-DF8B5362CE3C}"/>
              </a:ext>
            </a:extLst>
          </p:cNvPr>
          <p:cNvSpPr>
            <a:spLocks noGrp="1"/>
          </p:cNvSpPr>
          <p:nvPr>
            <p:ph type="title"/>
          </p:nvPr>
        </p:nvSpPr>
        <p:spPr/>
        <p:txBody>
          <a:bodyPr/>
          <a:lstStyle/>
          <a:p>
            <a:r>
              <a:rPr lang="zh-CN" altLang="en-US" dirty="0"/>
              <a:t>清晰的路径</a:t>
            </a:r>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42</a:t>
            </a:fld>
            <a:endParaRPr lang="zh-CN" altLang="en-US"/>
          </a:p>
        </p:txBody>
      </p:sp>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8610599" y="1251900"/>
            <a:ext cx="2835000" cy="5040000"/>
          </a:xfrm>
          <a:prstGeom prst="rect">
            <a:avLst/>
          </a:prstGeo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39517" y="1251900"/>
            <a:ext cx="2835000" cy="5040000"/>
          </a:xfrm>
          <a:prstGeom prst="rect">
            <a:avLst/>
          </a:prstGeom>
        </p:spPr>
      </p:pic>
      <p:sp>
        <p:nvSpPr>
          <p:cNvPr id="7" name="文本框 6"/>
          <p:cNvSpPr txBox="1"/>
          <p:nvPr/>
        </p:nvSpPr>
        <p:spPr>
          <a:xfrm>
            <a:off x="1336916" y="2937175"/>
            <a:ext cx="3966519" cy="718915"/>
          </a:xfrm>
          <a:prstGeom prst="rect">
            <a:avLst/>
          </a:prstGeom>
          <a:noFill/>
        </p:spPr>
        <p:txBody>
          <a:bodyPr wrap="square" rtlCol="0">
            <a:spAutoFit/>
          </a:bodyPr>
          <a:lstStyle/>
          <a:p>
            <a:pPr>
              <a:lnSpc>
                <a:spcPct val="200000"/>
              </a:lnSpc>
            </a:pPr>
            <a:r>
              <a:rPr lang="zh-CN" altLang="en-US" sz="2400" dirty="0"/>
              <a:t>让用户清晰地了解操作步骤</a:t>
            </a:r>
            <a:endParaRPr lang="en-US" altLang="zh-CN" sz="2400" dirty="0"/>
          </a:p>
        </p:txBody>
      </p:sp>
    </p:spTree>
    <p:extLst>
      <p:ext uri="{BB962C8B-B14F-4D97-AF65-F5344CB8AC3E}">
        <p14:creationId xmlns:p14="http://schemas.microsoft.com/office/powerpoint/2010/main" val="31485914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7FD27-693B-4444-9135-DF8B5362CE3C}"/>
              </a:ext>
            </a:extLst>
          </p:cNvPr>
          <p:cNvSpPr>
            <a:spLocks noGrp="1"/>
          </p:cNvSpPr>
          <p:nvPr>
            <p:ph type="title"/>
          </p:nvPr>
        </p:nvSpPr>
        <p:spPr/>
        <p:txBody>
          <a:bodyPr/>
          <a:lstStyle/>
          <a:p>
            <a:r>
              <a:rPr lang="zh-CN" altLang="en-US" dirty="0"/>
              <a:t>时间进度</a:t>
            </a:r>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43</a:t>
            </a:fld>
            <a:endParaRPr lang="zh-CN" altLang="en-US"/>
          </a:p>
        </p:txBody>
      </p:sp>
      <p:pic>
        <p:nvPicPr>
          <p:cNvPr id="5" name="图片 4" descr="时间滚动条3"/>
          <p:cNvPicPr>
            <a:picLocks noChangeAspect="1"/>
          </p:cNvPicPr>
          <p:nvPr/>
        </p:nvPicPr>
        <p:blipFill>
          <a:blip r:embed="rId2"/>
          <a:stretch>
            <a:fillRect/>
          </a:stretch>
        </p:blipFill>
        <p:spPr>
          <a:xfrm>
            <a:off x="8610599" y="1313351"/>
            <a:ext cx="2263347" cy="4528210"/>
          </a:xfrm>
          <a:prstGeom prst="rect">
            <a:avLst/>
          </a:prstGeom>
        </p:spPr>
      </p:pic>
      <p:pic>
        <p:nvPicPr>
          <p:cNvPr id="6" name="图片 5" descr="时间滚动条4"/>
          <p:cNvPicPr>
            <a:picLocks noChangeAspect="1"/>
          </p:cNvPicPr>
          <p:nvPr/>
        </p:nvPicPr>
        <p:blipFill>
          <a:blip r:embed="rId3"/>
          <a:srcRect t="72272"/>
          <a:stretch>
            <a:fillRect/>
          </a:stretch>
        </p:blipFill>
        <p:spPr>
          <a:xfrm>
            <a:off x="5257165" y="4309671"/>
            <a:ext cx="2760586" cy="1531890"/>
          </a:xfrm>
          <a:prstGeom prst="rect">
            <a:avLst/>
          </a:prstGeom>
        </p:spPr>
      </p:pic>
      <p:pic>
        <p:nvPicPr>
          <p:cNvPr id="7" name="图片 6" descr="时间滚动条3"/>
          <p:cNvPicPr>
            <a:picLocks noChangeAspect="1"/>
          </p:cNvPicPr>
          <p:nvPr/>
        </p:nvPicPr>
        <p:blipFill>
          <a:blip r:embed="rId2"/>
          <a:srcRect t="70305"/>
          <a:stretch>
            <a:fillRect/>
          </a:stretch>
        </p:blipFill>
        <p:spPr>
          <a:xfrm>
            <a:off x="5257165" y="2850019"/>
            <a:ext cx="2761344" cy="1580401"/>
          </a:xfrm>
          <a:prstGeom prst="rect">
            <a:avLst/>
          </a:prstGeom>
        </p:spPr>
      </p:pic>
      <p:sp>
        <p:nvSpPr>
          <p:cNvPr id="8" name="文本框 7"/>
          <p:cNvSpPr txBox="1"/>
          <p:nvPr/>
        </p:nvSpPr>
        <p:spPr>
          <a:xfrm>
            <a:off x="1259104" y="1528505"/>
            <a:ext cx="6058069" cy="830997"/>
          </a:xfrm>
          <a:prstGeom prst="rect">
            <a:avLst/>
          </a:prstGeom>
          <a:noFill/>
        </p:spPr>
        <p:txBody>
          <a:bodyPr wrap="none" rtlCol="0">
            <a:spAutoFit/>
          </a:bodyPr>
          <a:lstStyle/>
          <a:p>
            <a:pPr>
              <a:lnSpc>
                <a:spcPct val="200000"/>
              </a:lnSpc>
            </a:pPr>
            <a:r>
              <a:rPr lang="zh-CN" altLang="en-US" sz="2400" dirty="0"/>
              <a:t>让用户了解剩余时间，也属于一种即时反馈</a:t>
            </a:r>
          </a:p>
        </p:txBody>
      </p:sp>
    </p:spTree>
    <p:extLst>
      <p:ext uri="{BB962C8B-B14F-4D97-AF65-F5344CB8AC3E}">
        <p14:creationId xmlns:p14="http://schemas.microsoft.com/office/powerpoint/2010/main" val="319460678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427FD27-693B-4444-9135-DF8B5362CE3C}"/>
              </a:ext>
            </a:extLst>
          </p:cNvPr>
          <p:cNvSpPr>
            <a:spLocks noGrp="1"/>
          </p:cNvSpPr>
          <p:nvPr>
            <p:ph type="title"/>
          </p:nvPr>
        </p:nvSpPr>
        <p:spPr/>
        <p:txBody>
          <a:bodyPr/>
          <a:lstStyle/>
          <a:p>
            <a:r>
              <a:rPr lang="zh-CN" altLang="en-US" dirty="0"/>
              <a:t>足够大的目标</a:t>
            </a:r>
          </a:p>
        </p:txBody>
      </p:sp>
      <p:sp>
        <p:nvSpPr>
          <p:cNvPr id="4" name="灯片编号占位符 3">
            <a:extLst>
              <a:ext uri="{FF2B5EF4-FFF2-40B4-BE49-F238E27FC236}">
                <a16:creationId xmlns:a16="http://schemas.microsoft.com/office/drawing/2014/main" id="{54446653-69B8-4214-9496-A3686115D895}"/>
              </a:ext>
            </a:extLst>
          </p:cNvPr>
          <p:cNvSpPr>
            <a:spLocks noGrp="1"/>
          </p:cNvSpPr>
          <p:nvPr>
            <p:ph type="sldNum" sz="quarter" idx="12"/>
          </p:nvPr>
        </p:nvSpPr>
        <p:spPr/>
        <p:txBody>
          <a:bodyPr/>
          <a:lstStyle/>
          <a:p>
            <a:fld id="{5DD3DB80-B894-403A-B48E-6FDC1A72010E}" type="slidenum">
              <a:rPr lang="zh-CN" altLang="en-US" smtClean="0"/>
              <a:pPr/>
              <a:t>44</a:t>
            </a:fld>
            <a:endParaRPr lang="zh-CN" altLang="en-US"/>
          </a:p>
        </p:txBody>
      </p:sp>
      <p:pic>
        <p:nvPicPr>
          <p:cNvPr id="5" name="图片 4" descr="631629E08C49BF551171A91C3B93C87E"/>
          <p:cNvPicPr>
            <a:picLocks noChangeAspect="1"/>
          </p:cNvPicPr>
          <p:nvPr/>
        </p:nvPicPr>
        <p:blipFill rotWithShape="1">
          <a:blip r:embed="rId2"/>
          <a:srcRect t="35628"/>
          <a:stretch/>
        </p:blipFill>
        <p:spPr>
          <a:xfrm>
            <a:off x="6670502" y="1396314"/>
            <a:ext cx="3880194" cy="4433264"/>
          </a:xfrm>
          <a:prstGeom prst="rect">
            <a:avLst/>
          </a:prstGeom>
        </p:spPr>
      </p:pic>
      <p:sp>
        <p:nvSpPr>
          <p:cNvPr id="6" name="文本框 5"/>
          <p:cNvSpPr txBox="1"/>
          <p:nvPr/>
        </p:nvSpPr>
        <p:spPr>
          <a:xfrm>
            <a:off x="1952368" y="2294624"/>
            <a:ext cx="3966519" cy="1569660"/>
          </a:xfrm>
          <a:prstGeom prst="rect">
            <a:avLst/>
          </a:prstGeom>
          <a:noFill/>
        </p:spPr>
        <p:txBody>
          <a:bodyPr wrap="square" rtlCol="0">
            <a:spAutoFit/>
          </a:bodyPr>
          <a:lstStyle/>
          <a:p>
            <a:pPr>
              <a:lnSpc>
                <a:spcPct val="200000"/>
              </a:lnSpc>
            </a:pPr>
            <a:r>
              <a:rPr lang="zh-CN" altLang="en-US" sz="2400" dirty="0"/>
              <a:t>目标要足够大</a:t>
            </a:r>
            <a:endParaRPr lang="en-US" altLang="zh-CN" sz="2400" dirty="0"/>
          </a:p>
          <a:p>
            <a:pPr>
              <a:lnSpc>
                <a:spcPct val="200000"/>
              </a:lnSpc>
            </a:pPr>
            <a:r>
              <a:rPr lang="zh-CN" altLang="en-US" sz="2400" dirty="0"/>
              <a:t>易于点击</a:t>
            </a:r>
            <a:r>
              <a:rPr lang="en-US" altLang="zh-CN" sz="2400" dirty="0"/>
              <a:t>/</a:t>
            </a:r>
            <a:r>
              <a:rPr lang="zh-CN" altLang="en-US" sz="2400" dirty="0"/>
              <a:t>操作</a:t>
            </a:r>
          </a:p>
        </p:txBody>
      </p:sp>
    </p:spTree>
    <p:extLst>
      <p:ext uri="{BB962C8B-B14F-4D97-AF65-F5344CB8AC3E}">
        <p14:creationId xmlns:p14="http://schemas.microsoft.com/office/powerpoint/2010/main" val="33994052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椭圆 3"/>
          <p:cNvSpPr/>
          <p:nvPr/>
        </p:nvSpPr>
        <p:spPr bwMode="auto">
          <a:xfrm>
            <a:off x="3921773" y="1117600"/>
            <a:ext cx="4311649" cy="4311650"/>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5" name="文本框 2"/>
          <p:cNvSpPr txBox="1">
            <a:spLocks noChangeArrowheads="1"/>
          </p:cNvSpPr>
          <p:nvPr/>
        </p:nvSpPr>
        <p:spPr bwMode="auto">
          <a:xfrm>
            <a:off x="3186018" y="2545439"/>
            <a:ext cx="5783157" cy="144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en-US" altLang="zh-CN" sz="8800" spc="600" dirty="0">
                <a:solidFill>
                  <a:schemeClr val="bg1"/>
                </a:solidFill>
                <a:latin typeface="张海山锐线体简" panose="02000000000000000000" pitchFamily="2" charset="-122"/>
                <a:ea typeface="张海山锐线体简" panose="02000000000000000000" pitchFamily="2" charset="-122"/>
              </a:rPr>
              <a:t>Thanks</a:t>
            </a:r>
            <a:endParaRPr lang="zh-CN" altLang="en-US" sz="8800" spc="600" dirty="0">
              <a:solidFill>
                <a:schemeClr val="bg1"/>
              </a:solidFill>
              <a:latin typeface="张海山锐线体简" panose="02000000000000000000" pitchFamily="2" charset="-122"/>
              <a:ea typeface="张海山锐线体简" panose="02000000000000000000" pitchFamily="2" charset="-122"/>
            </a:endParaRPr>
          </a:p>
        </p:txBody>
      </p:sp>
    </p:spTree>
    <p:extLst>
      <p:ext uri="{BB962C8B-B14F-4D97-AF65-F5344CB8AC3E}">
        <p14:creationId xmlns:p14="http://schemas.microsoft.com/office/powerpoint/2010/main" val="38161302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900" fill="hold"/>
                                        <p:tgtEl>
                                          <p:spTgt spid="5"/>
                                        </p:tgtEl>
                                        <p:attrNameLst>
                                          <p:attrName>ppt_w</p:attrName>
                                        </p:attrNameLst>
                                      </p:cBhvr>
                                      <p:tavLst>
                                        <p:tav tm="0">
                                          <p:val>
                                            <p:fltVal val="0"/>
                                          </p:val>
                                        </p:tav>
                                        <p:tav tm="100000">
                                          <p:val>
                                            <p:strVal val="#ppt_w"/>
                                          </p:val>
                                        </p:tav>
                                      </p:tavLst>
                                    </p:anim>
                                    <p:anim calcmode="lin" valueType="num">
                                      <p:cBhvr>
                                        <p:cTn id="13" dur="900" fill="hold"/>
                                        <p:tgtEl>
                                          <p:spTgt spid="5"/>
                                        </p:tgtEl>
                                        <p:attrNameLst>
                                          <p:attrName>ppt_h</p:attrName>
                                        </p:attrNameLst>
                                      </p:cBhvr>
                                      <p:tavLst>
                                        <p:tav tm="0">
                                          <p:val>
                                            <p:fltVal val="0"/>
                                          </p:val>
                                        </p:tav>
                                        <p:tav tm="100000">
                                          <p:val>
                                            <p:strVal val="#ppt_h"/>
                                          </p:val>
                                        </p:tav>
                                      </p:tavLst>
                                    </p:anim>
                                    <p:animEffect transition="in" filter="fade">
                                      <p:cBhvr>
                                        <p:cTn id="14" dur="900"/>
                                        <p:tgtEl>
                                          <p:spTgt spid="5"/>
                                        </p:tgtEl>
                                      </p:cBhvr>
                                    </p:animEffect>
                                  </p:childTnLst>
                                </p:cTn>
                              </p:par>
                            </p:childTnLst>
                          </p:cTn>
                        </p:par>
                        <p:par>
                          <p:cTn id="15" fill="hold">
                            <p:stCondLst>
                              <p:cond delay="900"/>
                            </p:stCondLst>
                            <p:childTnLst>
                              <p:par>
                                <p:cTn id="16" presetID="53" presetClass="exit" presetSubtype="32" fill="hold" grpId="1" nodeType="afterEffect">
                                  <p:stCondLst>
                                    <p:cond delay="600"/>
                                  </p:stCondLst>
                                  <p:childTnLst>
                                    <p:anim calcmode="lin" valueType="num">
                                      <p:cBhvr>
                                        <p:cTn id="17" dur="900"/>
                                        <p:tgtEl>
                                          <p:spTgt spid="5"/>
                                        </p:tgtEl>
                                        <p:attrNameLst>
                                          <p:attrName>ppt_w</p:attrName>
                                        </p:attrNameLst>
                                      </p:cBhvr>
                                      <p:tavLst>
                                        <p:tav tm="0">
                                          <p:val>
                                            <p:strVal val="ppt_w"/>
                                          </p:val>
                                        </p:tav>
                                        <p:tav tm="100000">
                                          <p:val>
                                            <p:fltVal val="0"/>
                                          </p:val>
                                        </p:tav>
                                      </p:tavLst>
                                    </p:anim>
                                    <p:anim calcmode="lin" valueType="num">
                                      <p:cBhvr>
                                        <p:cTn id="18" dur="900"/>
                                        <p:tgtEl>
                                          <p:spTgt spid="5"/>
                                        </p:tgtEl>
                                        <p:attrNameLst>
                                          <p:attrName>ppt_h</p:attrName>
                                        </p:attrNameLst>
                                      </p:cBhvr>
                                      <p:tavLst>
                                        <p:tav tm="0">
                                          <p:val>
                                            <p:strVal val="ppt_h"/>
                                          </p:val>
                                        </p:tav>
                                        <p:tav tm="100000">
                                          <p:val>
                                            <p:fltVal val="0"/>
                                          </p:val>
                                        </p:tav>
                                      </p:tavLst>
                                    </p:anim>
                                    <p:animEffect transition="out" filter="fade">
                                      <p:cBhvr>
                                        <p:cTn id="19" dur="900"/>
                                        <p:tgtEl>
                                          <p:spTgt spid="5"/>
                                        </p:tgtEl>
                                      </p:cBhvr>
                                    </p:animEffect>
                                    <p:set>
                                      <p:cBhvr>
                                        <p:cTn id="20" dur="1" fill="hold">
                                          <p:stCondLst>
                                            <p:cond delay="8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P spid="5"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8617292" y="0"/>
            <a:ext cx="3583709" cy="6858000"/>
          </a:xfrm>
          <a:prstGeom prst="rect">
            <a:avLst/>
          </a:prstGeom>
          <a:solidFill>
            <a:schemeClr val="bg1">
              <a:lumMod val="9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矩形 19"/>
          <p:cNvSpPr/>
          <p:nvPr/>
        </p:nvSpPr>
        <p:spPr>
          <a:xfrm>
            <a:off x="3581561" y="0"/>
            <a:ext cx="5049884" cy="6858000"/>
          </a:xfrm>
          <a:prstGeom prst="rect">
            <a:avLst/>
          </a:prstGeom>
          <a:solidFill>
            <a:schemeClr val="accent1">
              <a:lumMod val="20000"/>
              <a:lumOff val="8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0" y="0"/>
            <a:ext cx="3583709" cy="6858000"/>
          </a:xfrm>
          <a:prstGeom prst="rect">
            <a:avLst/>
          </a:prstGeom>
          <a:solidFill>
            <a:schemeClr val="bg1">
              <a:lumMod val="95000"/>
              <a:alpha val="6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圆角矩形 17"/>
          <p:cNvSpPr/>
          <p:nvPr/>
        </p:nvSpPr>
        <p:spPr>
          <a:xfrm>
            <a:off x="8960194" y="2668910"/>
            <a:ext cx="1958108" cy="17743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294679" y="2659106"/>
            <a:ext cx="1958108" cy="17743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3825371" y="2668910"/>
            <a:ext cx="1958108" cy="84050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099128" y="2669309"/>
            <a:ext cx="1958108" cy="84050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9203376" y="780226"/>
            <a:ext cx="1471747" cy="67056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361411" y="780226"/>
            <a:ext cx="1471747" cy="67056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356955" y="780226"/>
            <a:ext cx="1471747" cy="67056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文本框 1"/>
          <p:cNvSpPr txBox="1"/>
          <p:nvPr/>
        </p:nvSpPr>
        <p:spPr>
          <a:xfrm>
            <a:off x="1027042" y="3850380"/>
            <a:ext cx="3288146" cy="1754326"/>
          </a:xfrm>
          <a:prstGeom prst="rect">
            <a:avLst/>
          </a:prstGeom>
          <a:noFill/>
        </p:spPr>
        <p:txBody>
          <a:bodyPr wrap="square" rtlCol="0">
            <a:spAutoFit/>
          </a:bodyPr>
          <a:lstStyle/>
          <a:p>
            <a:r>
              <a:rPr lang="zh-CN" altLang="en-US" dirty="0">
                <a:latin typeface="微软雅黑" panose="020B0503020204020204" pitchFamily="34" charset="-122"/>
                <a:ea typeface="微软雅黑" panose="020B0503020204020204" pitchFamily="34" charset="-122"/>
              </a:rPr>
              <a:t>大脑与认知科学</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神经系统学</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心理学</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（人类认知、感知、</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运动理论、视觉本质）</a:t>
            </a:r>
            <a:endParaRPr lang="en-US" altLang="zh-CN" dirty="0">
              <a:latin typeface="微软雅黑" panose="020B0503020204020204" pitchFamily="34" charset="-122"/>
              <a:ea typeface="微软雅黑" panose="020B0503020204020204" pitchFamily="34" charset="-122"/>
            </a:endParaRPr>
          </a:p>
          <a:p>
            <a:r>
              <a:rPr lang="en-US" altLang="zh-CN" dirty="0">
                <a:latin typeface="微软雅黑" panose="020B0503020204020204" pitchFamily="34" charset="-122"/>
                <a:ea typeface="微软雅黑" panose="020B0503020204020204" pitchFamily="34" charset="-122"/>
              </a:rPr>
              <a:t>……</a:t>
            </a:r>
          </a:p>
        </p:txBody>
      </p:sp>
      <p:sp>
        <p:nvSpPr>
          <p:cNvPr id="3" name="文本框 2"/>
          <p:cNvSpPr txBox="1"/>
          <p:nvPr/>
        </p:nvSpPr>
        <p:spPr>
          <a:xfrm>
            <a:off x="1685702" y="884674"/>
            <a:ext cx="8142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底层</a:t>
            </a:r>
            <a:endParaRPr lang="en-US" altLang="zh-CN"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356955" y="2858335"/>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基础理论</a:t>
            </a:r>
            <a:endParaRPr lang="en-US" altLang="zh-CN" sz="24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654236" y="884675"/>
            <a:ext cx="8142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中层</a:t>
            </a:r>
            <a:endParaRPr lang="en-US" altLang="zh-CN" sz="24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532123" y="853887"/>
            <a:ext cx="8142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表层</a:t>
            </a:r>
            <a:endParaRPr lang="en-US" altLang="zh-CN"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111039" y="2858335"/>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设计原则</a:t>
            </a:r>
            <a:endParaRPr lang="en-US" altLang="zh-CN" sz="2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551615" y="2858334"/>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设计要点</a:t>
            </a:r>
            <a:endParaRPr lang="en-US" altLang="zh-CN"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551615" y="3705953"/>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设计决策</a:t>
            </a:r>
            <a:endParaRPr lang="en-US" altLang="zh-CN" sz="24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9305699" y="2858333"/>
            <a:ext cx="1471747"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UI</a:t>
            </a:r>
            <a:r>
              <a:rPr lang="zh-CN" altLang="en-US" sz="2400" b="1" dirty="0">
                <a:latin typeface="微软雅黑" panose="020B0503020204020204" pitchFamily="34" charset="-122"/>
                <a:ea typeface="微软雅黑" panose="020B0503020204020204" pitchFamily="34" charset="-122"/>
              </a:rPr>
              <a:t>设计</a:t>
            </a:r>
            <a:endParaRPr lang="en-US" altLang="zh-CN" sz="2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9203376" y="3705950"/>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交互界面</a:t>
            </a:r>
            <a:endParaRPr lang="en-US" altLang="zh-CN" sz="2400" b="1" dirty="0">
              <a:latin typeface="微软雅黑" panose="020B0503020204020204" pitchFamily="34" charset="-122"/>
              <a:ea typeface="微软雅黑" panose="020B0503020204020204" pitchFamily="34" charset="-122"/>
            </a:endParaRPr>
          </a:p>
        </p:txBody>
      </p:sp>
      <p:cxnSp>
        <p:nvCxnSpPr>
          <p:cNvPr id="23" name="直接连接符 22"/>
          <p:cNvCxnSpPr/>
          <p:nvPr/>
        </p:nvCxnSpPr>
        <p:spPr>
          <a:xfrm flipH="1">
            <a:off x="3577277" y="0"/>
            <a:ext cx="4284" cy="6858000"/>
          </a:xfrm>
          <a:prstGeom prst="line">
            <a:avLst/>
          </a:prstGeom>
          <a:ln w="44450">
            <a:prstDash val="sysDash"/>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flipH="1">
            <a:off x="8639646" y="0"/>
            <a:ext cx="4284" cy="6858000"/>
          </a:xfrm>
          <a:prstGeom prst="line">
            <a:avLst/>
          </a:prstGeom>
          <a:ln w="44450">
            <a:prstDash val="sysDash"/>
          </a:ln>
        </p:spPr>
        <p:style>
          <a:lnRef idx="1">
            <a:schemeClr val="accent1"/>
          </a:lnRef>
          <a:fillRef idx="0">
            <a:schemeClr val="accent1"/>
          </a:fillRef>
          <a:effectRef idx="0">
            <a:schemeClr val="accent1"/>
          </a:effectRef>
          <a:fontRef idx="minor">
            <a:schemeClr val="tx1"/>
          </a:fontRef>
        </p:style>
      </p:cxnSp>
      <p:sp>
        <p:nvSpPr>
          <p:cNvPr id="26" name="右箭头 25"/>
          <p:cNvSpPr/>
          <p:nvPr/>
        </p:nvSpPr>
        <p:spPr>
          <a:xfrm>
            <a:off x="3305786" y="846392"/>
            <a:ext cx="1115293" cy="476226"/>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a:off x="7472118" y="853962"/>
            <a:ext cx="1115293" cy="476226"/>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a:off x="2903219" y="2945425"/>
            <a:ext cx="1115293" cy="28747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右箭头 28"/>
          <p:cNvSpPr/>
          <p:nvPr/>
        </p:nvSpPr>
        <p:spPr>
          <a:xfrm>
            <a:off x="5697649" y="2981338"/>
            <a:ext cx="781257" cy="28747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0" name="右箭头 29"/>
          <p:cNvSpPr/>
          <p:nvPr/>
        </p:nvSpPr>
        <p:spPr>
          <a:xfrm rot="2537208">
            <a:off x="5586995" y="3461195"/>
            <a:ext cx="1020578" cy="285168"/>
          </a:xfrm>
          <a:prstGeom prst="rightArrow">
            <a:avLst>
              <a:gd name="adj1" fmla="val 50000"/>
              <a:gd name="adj2" fmla="val 8520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a:off x="8252787" y="3011214"/>
            <a:ext cx="781257" cy="28747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2537208">
            <a:off x="8142133" y="3491071"/>
            <a:ext cx="1020578" cy="285168"/>
          </a:xfrm>
          <a:prstGeom prst="rightArrow">
            <a:avLst>
              <a:gd name="adj1" fmla="val 50000"/>
              <a:gd name="adj2" fmla="val 8520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6187436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2" name="组合 21"/>
          <p:cNvGrpSpPr/>
          <p:nvPr/>
        </p:nvGrpSpPr>
        <p:grpSpPr>
          <a:xfrm>
            <a:off x="1219201" y="1676154"/>
            <a:ext cx="9819174" cy="3663032"/>
            <a:chOff x="1099128" y="780226"/>
            <a:chExt cx="9819174" cy="3663032"/>
          </a:xfrm>
        </p:grpSpPr>
        <p:sp>
          <p:nvSpPr>
            <p:cNvPr id="18" name="圆角矩形 17"/>
            <p:cNvSpPr/>
            <p:nvPr/>
          </p:nvSpPr>
          <p:spPr>
            <a:xfrm>
              <a:off x="8960194" y="2668910"/>
              <a:ext cx="1958108" cy="17743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圆角矩形 16"/>
            <p:cNvSpPr/>
            <p:nvPr/>
          </p:nvSpPr>
          <p:spPr>
            <a:xfrm>
              <a:off x="6294679" y="2659106"/>
              <a:ext cx="1958108" cy="177434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圆角矩形 15"/>
            <p:cNvSpPr/>
            <p:nvPr/>
          </p:nvSpPr>
          <p:spPr>
            <a:xfrm>
              <a:off x="3825371" y="2668910"/>
              <a:ext cx="1958108" cy="84050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圆角矩形 14"/>
            <p:cNvSpPr/>
            <p:nvPr/>
          </p:nvSpPr>
          <p:spPr>
            <a:xfrm>
              <a:off x="1099128" y="2669309"/>
              <a:ext cx="1958108" cy="840509"/>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圆角矩形 13"/>
            <p:cNvSpPr/>
            <p:nvPr/>
          </p:nvSpPr>
          <p:spPr>
            <a:xfrm>
              <a:off x="9203376" y="780226"/>
              <a:ext cx="1471747" cy="67056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圆角矩形 12"/>
            <p:cNvSpPr/>
            <p:nvPr/>
          </p:nvSpPr>
          <p:spPr>
            <a:xfrm>
              <a:off x="5361411" y="780226"/>
              <a:ext cx="1471747" cy="67056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圆角矩形 11"/>
            <p:cNvSpPr/>
            <p:nvPr/>
          </p:nvSpPr>
          <p:spPr>
            <a:xfrm>
              <a:off x="1356955" y="780226"/>
              <a:ext cx="1471747" cy="670560"/>
            </a:xfrm>
            <a:prstGeom prst="roundRect">
              <a:avLst/>
            </a:prstGeom>
            <a:solidFill>
              <a:schemeClr val="accent1">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
            <p:cNvSpPr txBox="1"/>
            <p:nvPr/>
          </p:nvSpPr>
          <p:spPr>
            <a:xfrm>
              <a:off x="1685702" y="884674"/>
              <a:ext cx="8142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底层</a:t>
              </a:r>
              <a:endParaRPr lang="en-US" altLang="zh-CN" sz="2400" b="1" dirty="0">
                <a:latin typeface="微软雅黑" panose="020B0503020204020204" pitchFamily="34" charset="-122"/>
                <a:ea typeface="微软雅黑" panose="020B0503020204020204" pitchFamily="34" charset="-122"/>
              </a:endParaRPr>
            </a:p>
          </p:txBody>
        </p:sp>
        <p:sp>
          <p:nvSpPr>
            <p:cNvPr id="4" name="文本框 3"/>
            <p:cNvSpPr txBox="1"/>
            <p:nvPr/>
          </p:nvSpPr>
          <p:spPr>
            <a:xfrm>
              <a:off x="1356955" y="2858335"/>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基础理论</a:t>
              </a:r>
              <a:endParaRPr lang="en-US" altLang="zh-CN" sz="2400" b="1" dirty="0">
                <a:latin typeface="微软雅黑" panose="020B0503020204020204" pitchFamily="34" charset="-122"/>
                <a:ea typeface="微软雅黑" panose="020B0503020204020204" pitchFamily="34" charset="-122"/>
              </a:endParaRPr>
            </a:p>
          </p:txBody>
        </p:sp>
        <p:sp>
          <p:nvSpPr>
            <p:cNvPr id="5" name="文本框 4"/>
            <p:cNvSpPr txBox="1"/>
            <p:nvPr/>
          </p:nvSpPr>
          <p:spPr>
            <a:xfrm>
              <a:off x="5654236" y="884675"/>
              <a:ext cx="8142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中层</a:t>
              </a:r>
              <a:endParaRPr lang="en-US" altLang="zh-CN" sz="2400" b="1" dirty="0">
                <a:latin typeface="微软雅黑" panose="020B0503020204020204" pitchFamily="34" charset="-122"/>
                <a:ea typeface="微软雅黑" panose="020B0503020204020204" pitchFamily="34" charset="-122"/>
              </a:endParaRPr>
            </a:p>
          </p:txBody>
        </p:sp>
        <p:sp>
          <p:nvSpPr>
            <p:cNvPr id="6" name="文本框 5"/>
            <p:cNvSpPr txBox="1"/>
            <p:nvPr/>
          </p:nvSpPr>
          <p:spPr>
            <a:xfrm>
              <a:off x="9532123" y="853887"/>
              <a:ext cx="814251"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表层</a:t>
              </a:r>
              <a:endParaRPr lang="en-US" altLang="zh-CN" sz="24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4111039" y="2858335"/>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设计原则</a:t>
              </a:r>
              <a:endParaRPr lang="en-US" altLang="zh-CN" sz="2400" b="1" dirty="0">
                <a:latin typeface="微软雅黑" panose="020B0503020204020204" pitchFamily="34" charset="-122"/>
                <a:ea typeface="微软雅黑" panose="020B0503020204020204" pitchFamily="34" charset="-122"/>
              </a:endParaRPr>
            </a:p>
          </p:txBody>
        </p:sp>
        <p:sp>
          <p:nvSpPr>
            <p:cNvPr id="8" name="文本框 7"/>
            <p:cNvSpPr txBox="1"/>
            <p:nvPr/>
          </p:nvSpPr>
          <p:spPr>
            <a:xfrm>
              <a:off x="6551615" y="2858334"/>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设计要点</a:t>
              </a:r>
              <a:endParaRPr lang="en-US" altLang="zh-CN" sz="2400" b="1" dirty="0">
                <a:latin typeface="微软雅黑" panose="020B0503020204020204" pitchFamily="34" charset="-122"/>
                <a:ea typeface="微软雅黑" panose="020B0503020204020204" pitchFamily="34" charset="-122"/>
              </a:endParaRPr>
            </a:p>
          </p:txBody>
        </p:sp>
        <p:sp>
          <p:nvSpPr>
            <p:cNvPr id="9" name="文本框 8"/>
            <p:cNvSpPr txBox="1"/>
            <p:nvPr/>
          </p:nvSpPr>
          <p:spPr>
            <a:xfrm>
              <a:off x="6551615" y="3705953"/>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设计决策</a:t>
              </a:r>
              <a:endParaRPr lang="en-US" altLang="zh-CN" sz="2400" b="1" dirty="0">
                <a:latin typeface="微软雅黑" panose="020B0503020204020204" pitchFamily="34" charset="-122"/>
                <a:ea typeface="微软雅黑" panose="020B0503020204020204" pitchFamily="34" charset="-122"/>
              </a:endParaRPr>
            </a:p>
          </p:txBody>
        </p:sp>
        <p:sp>
          <p:nvSpPr>
            <p:cNvPr id="10" name="文本框 9"/>
            <p:cNvSpPr txBox="1"/>
            <p:nvPr/>
          </p:nvSpPr>
          <p:spPr>
            <a:xfrm>
              <a:off x="9305699" y="2858333"/>
              <a:ext cx="1471747" cy="461665"/>
            </a:xfrm>
            <a:prstGeom prst="rect">
              <a:avLst/>
            </a:prstGeom>
            <a:noFill/>
          </p:spPr>
          <p:txBody>
            <a:bodyPr wrap="square" rtlCol="0">
              <a:spAutoFit/>
            </a:bodyPr>
            <a:lstStyle/>
            <a:p>
              <a:r>
                <a:rPr lang="en-US" altLang="zh-CN" sz="2400" b="1" dirty="0">
                  <a:latin typeface="微软雅黑" panose="020B0503020204020204" pitchFamily="34" charset="-122"/>
                  <a:ea typeface="微软雅黑" panose="020B0503020204020204" pitchFamily="34" charset="-122"/>
                </a:rPr>
                <a:t>UI</a:t>
              </a:r>
              <a:r>
                <a:rPr lang="zh-CN" altLang="en-US" sz="2400" b="1" dirty="0">
                  <a:latin typeface="微软雅黑" panose="020B0503020204020204" pitchFamily="34" charset="-122"/>
                  <a:ea typeface="微软雅黑" panose="020B0503020204020204" pitchFamily="34" charset="-122"/>
                </a:rPr>
                <a:t>设计</a:t>
              </a:r>
              <a:endParaRPr lang="en-US" altLang="zh-CN" sz="2400" b="1" dirty="0">
                <a:latin typeface="微软雅黑" panose="020B0503020204020204" pitchFamily="34" charset="-122"/>
                <a:ea typeface="微软雅黑" panose="020B0503020204020204" pitchFamily="34" charset="-122"/>
              </a:endParaRPr>
            </a:p>
          </p:txBody>
        </p:sp>
        <p:sp>
          <p:nvSpPr>
            <p:cNvPr id="11" name="文本框 10"/>
            <p:cNvSpPr txBox="1"/>
            <p:nvPr/>
          </p:nvSpPr>
          <p:spPr>
            <a:xfrm>
              <a:off x="9203376" y="3280891"/>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交互界面</a:t>
              </a:r>
              <a:endParaRPr lang="en-US" altLang="zh-CN" sz="2400" b="1" dirty="0">
                <a:latin typeface="微软雅黑" panose="020B0503020204020204" pitchFamily="34" charset="-122"/>
                <a:ea typeface="微软雅黑" panose="020B0503020204020204" pitchFamily="34" charset="-122"/>
              </a:endParaRPr>
            </a:p>
          </p:txBody>
        </p:sp>
        <p:sp>
          <p:nvSpPr>
            <p:cNvPr id="26" name="右箭头 25"/>
            <p:cNvSpPr/>
            <p:nvPr/>
          </p:nvSpPr>
          <p:spPr>
            <a:xfrm rot="10800000">
              <a:off x="3305786" y="846392"/>
              <a:ext cx="1115293" cy="476226"/>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右箭头 26"/>
            <p:cNvSpPr/>
            <p:nvPr/>
          </p:nvSpPr>
          <p:spPr>
            <a:xfrm rot="10800000">
              <a:off x="7472118" y="853962"/>
              <a:ext cx="1115293" cy="476226"/>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右箭头 27"/>
            <p:cNvSpPr/>
            <p:nvPr/>
          </p:nvSpPr>
          <p:spPr>
            <a:xfrm rot="10800000">
              <a:off x="2903219" y="2945425"/>
              <a:ext cx="1115293" cy="28747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1" name="右箭头 30"/>
            <p:cNvSpPr/>
            <p:nvPr/>
          </p:nvSpPr>
          <p:spPr>
            <a:xfrm rot="10800000">
              <a:off x="8252787" y="3011214"/>
              <a:ext cx="781257" cy="28747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右箭头 31"/>
            <p:cNvSpPr/>
            <p:nvPr/>
          </p:nvSpPr>
          <p:spPr>
            <a:xfrm rot="12532461">
              <a:off x="8142133" y="3491071"/>
              <a:ext cx="1020578" cy="285168"/>
            </a:xfrm>
            <a:prstGeom prst="rightArrow">
              <a:avLst>
                <a:gd name="adj1" fmla="val 50000"/>
                <a:gd name="adj2" fmla="val 8520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3" name="右箭头 32"/>
            <p:cNvSpPr/>
            <p:nvPr/>
          </p:nvSpPr>
          <p:spPr>
            <a:xfrm rot="10800000">
              <a:off x="5660871" y="2963533"/>
              <a:ext cx="781257" cy="287477"/>
            </a:xfrm>
            <a:prstGeom prst="rightArrow">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右箭头 33"/>
            <p:cNvSpPr/>
            <p:nvPr/>
          </p:nvSpPr>
          <p:spPr>
            <a:xfrm rot="12532461">
              <a:off x="5550217" y="3443390"/>
              <a:ext cx="1020578" cy="285168"/>
            </a:xfrm>
            <a:prstGeom prst="rightArrow">
              <a:avLst>
                <a:gd name="adj1" fmla="val 50000"/>
                <a:gd name="adj2" fmla="val 85207"/>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35" name="文本框 34"/>
          <p:cNvSpPr txBox="1"/>
          <p:nvPr/>
        </p:nvSpPr>
        <p:spPr>
          <a:xfrm>
            <a:off x="328948" y="279975"/>
            <a:ext cx="3251990"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实验作业思路</a:t>
            </a:r>
            <a:endParaRPr lang="en-US" altLang="zh-CN" sz="3200" b="1" dirty="0">
              <a:latin typeface="微软雅黑" panose="020B0503020204020204" pitchFamily="34" charset="-122"/>
              <a:ea typeface="微软雅黑" panose="020B0503020204020204" pitchFamily="34" charset="-122"/>
            </a:endParaRPr>
          </a:p>
        </p:txBody>
      </p:sp>
      <p:grpSp>
        <p:nvGrpSpPr>
          <p:cNvPr id="24" name="组合 23"/>
          <p:cNvGrpSpPr/>
          <p:nvPr/>
        </p:nvGrpSpPr>
        <p:grpSpPr>
          <a:xfrm>
            <a:off x="8913883" y="5588948"/>
            <a:ext cx="2290875" cy="846408"/>
            <a:chOff x="8589818" y="5647091"/>
            <a:chExt cx="2290875" cy="846408"/>
          </a:xfrm>
        </p:grpSpPr>
        <p:sp>
          <p:nvSpPr>
            <p:cNvPr id="36" name="圆角矩形 35"/>
            <p:cNvSpPr/>
            <p:nvPr/>
          </p:nvSpPr>
          <p:spPr>
            <a:xfrm>
              <a:off x="8830091" y="5647091"/>
              <a:ext cx="1810327" cy="846408"/>
            </a:xfrm>
            <a:prstGeom prst="roundRect">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文本框 36"/>
            <p:cNvSpPr txBox="1"/>
            <p:nvPr/>
          </p:nvSpPr>
          <p:spPr>
            <a:xfrm>
              <a:off x="8589818" y="5747130"/>
              <a:ext cx="2290875" cy="646331"/>
            </a:xfrm>
            <a:prstGeom prst="rect">
              <a:avLst/>
            </a:prstGeom>
            <a:noFill/>
          </p:spPr>
          <p:txBody>
            <a:bodyPr wrap="square" rtlCol="0">
              <a:spAutoFit/>
            </a:bodyPr>
            <a:lstStyle/>
            <a:p>
              <a:pPr algn="ctr"/>
              <a:r>
                <a:rPr lang="zh-CN" altLang="en-US" b="1" dirty="0">
                  <a:latin typeface="微软雅黑" panose="020B0503020204020204" pitchFamily="34" charset="-122"/>
                  <a:ea typeface="微软雅黑" panose="020B0503020204020204" pitchFamily="34" charset="-122"/>
                </a:rPr>
                <a:t>手机端</a:t>
              </a:r>
              <a:endParaRPr lang="en-US" altLang="zh-CN" b="1" dirty="0">
                <a:latin typeface="微软雅黑" panose="020B0503020204020204" pitchFamily="34" charset="-122"/>
                <a:ea typeface="微软雅黑" panose="020B0503020204020204" pitchFamily="34" charset="-122"/>
              </a:endParaRPr>
            </a:p>
            <a:p>
              <a:pPr algn="ctr"/>
              <a:r>
                <a:rPr lang="zh-CN" altLang="en-US" b="1" dirty="0">
                  <a:latin typeface="微软雅黑" panose="020B0503020204020204" pitchFamily="34" charset="-122"/>
                  <a:ea typeface="微软雅黑" panose="020B0503020204020204" pitchFamily="34" charset="-122"/>
                </a:rPr>
                <a:t>视频制作软件</a:t>
              </a:r>
              <a:endParaRPr lang="en-US" altLang="zh-CN" b="1" dirty="0">
                <a:latin typeface="微软雅黑" panose="020B0503020204020204" pitchFamily="34" charset="-122"/>
                <a:ea typeface="微软雅黑" panose="020B0503020204020204" pitchFamily="34" charset="-122"/>
              </a:endParaRPr>
            </a:p>
          </p:txBody>
        </p:sp>
      </p:grpSp>
      <p:sp>
        <p:nvSpPr>
          <p:cNvPr id="38" name="文本框 37"/>
          <p:cNvSpPr txBox="1"/>
          <p:nvPr/>
        </p:nvSpPr>
        <p:spPr>
          <a:xfrm>
            <a:off x="9323449" y="4638484"/>
            <a:ext cx="1471747" cy="461665"/>
          </a:xfrm>
          <a:prstGeom prst="rect">
            <a:avLst/>
          </a:prstGeom>
          <a:noFill/>
        </p:spPr>
        <p:txBody>
          <a:bodyPr wrap="square" rtlCol="0">
            <a:spAutoFit/>
          </a:bodyPr>
          <a:lstStyle/>
          <a:p>
            <a:r>
              <a:rPr lang="zh-CN" altLang="en-US" sz="2400" b="1" dirty="0">
                <a:latin typeface="微软雅黑" panose="020B0503020204020204" pitchFamily="34" charset="-122"/>
                <a:ea typeface="微软雅黑" panose="020B0503020204020204" pitchFamily="34" charset="-122"/>
              </a:rPr>
              <a:t>操作流程</a:t>
            </a:r>
            <a:endParaRPr lang="en-US" altLang="zh-CN" sz="2400" b="1"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051483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28948" y="279975"/>
            <a:ext cx="3251990" cy="584775"/>
          </a:xfrm>
          <a:prstGeom prst="rect">
            <a:avLst/>
          </a:prstGeom>
          <a:noFill/>
        </p:spPr>
        <p:txBody>
          <a:bodyPr wrap="square" rtlCol="0">
            <a:spAutoFit/>
          </a:bodyPr>
          <a:lstStyle/>
          <a:p>
            <a:r>
              <a:rPr lang="zh-CN" altLang="en-US" sz="3200" b="1" dirty="0">
                <a:latin typeface="微软雅黑" panose="020B0503020204020204" pitchFamily="34" charset="-122"/>
                <a:ea typeface="微软雅黑" panose="020B0503020204020204" pitchFamily="34" charset="-122"/>
              </a:rPr>
              <a:t>实验作业</a:t>
            </a:r>
            <a:endParaRPr lang="en-US" altLang="zh-CN" sz="3200" b="1" dirty="0">
              <a:latin typeface="微软雅黑" panose="020B0503020204020204" pitchFamily="34" charset="-122"/>
              <a:ea typeface="微软雅黑" panose="020B0503020204020204" pitchFamily="34" charset="-122"/>
            </a:endParaRPr>
          </a:p>
        </p:txBody>
      </p:sp>
      <p:sp>
        <p:nvSpPr>
          <p:cNvPr id="7" name="文本框 6"/>
          <p:cNvSpPr txBox="1"/>
          <p:nvPr/>
        </p:nvSpPr>
        <p:spPr>
          <a:xfrm>
            <a:off x="1180707" y="1001851"/>
            <a:ext cx="9710738" cy="5693866"/>
          </a:xfrm>
          <a:prstGeom prst="rect">
            <a:avLst/>
          </a:prstGeom>
          <a:noFill/>
        </p:spPr>
        <p:txBody>
          <a:bodyPr wrap="square" rtlCol="0">
            <a:spAutoFit/>
          </a:bodyPr>
          <a:lstStyle/>
          <a:p>
            <a:r>
              <a:rPr lang="zh-CN" altLang="en-US" sz="2400" b="1"/>
              <a:t>手机</a:t>
            </a:r>
            <a:r>
              <a:rPr lang="zh-CN" altLang="en-US" sz="2400" b="1" dirty="0"/>
              <a:t>端软件 交互流程与界面 分析 </a:t>
            </a:r>
            <a:endParaRPr lang="en-US" altLang="zh-CN" sz="2400" b="1" dirty="0"/>
          </a:p>
          <a:p>
            <a:r>
              <a:rPr lang="zh-CN" altLang="en-US" sz="2400" b="1" dirty="0"/>
              <a:t>（阅读完</a:t>
            </a:r>
            <a:r>
              <a:rPr lang="en-US" altLang="zh-CN" sz="2400" b="1" dirty="0"/>
              <a:t>《</a:t>
            </a:r>
            <a:r>
              <a:rPr lang="zh-CN" altLang="en-US" sz="2400" b="1" dirty="0"/>
              <a:t>认知与设计</a:t>
            </a:r>
            <a:r>
              <a:rPr lang="en-US" altLang="zh-CN" sz="2400" b="1" dirty="0"/>
              <a:t>》</a:t>
            </a:r>
            <a:r>
              <a:rPr lang="zh-CN" altLang="en-US" sz="2400" b="1" dirty="0"/>
              <a:t>一书后进行）</a:t>
            </a:r>
            <a:endParaRPr lang="en-US" altLang="zh-CN" sz="2400" b="1" dirty="0"/>
          </a:p>
          <a:p>
            <a:endParaRPr lang="en-US" altLang="zh-CN" sz="2400" b="1" dirty="0"/>
          </a:p>
          <a:p>
            <a:r>
              <a:rPr lang="en-US" altLang="zh-CN" sz="2400" dirty="0"/>
              <a:t>1</a:t>
            </a:r>
            <a:r>
              <a:rPr lang="zh-CN" altLang="en-US" sz="2400" dirty="0"/>
              <a:t>、简单介绍所选软件，包括亮点功能、主要受众、开发团队等；</a:t>
            </a:r>
            <a:endParaRPr lang="en-US" altLang="zh-CN" sz="2400" dirty="0"/>
          </a:p>
          <a:p>
            <a:r>
              <a:rPr lang="en-US" altLang="zh-CN" sz="2400" dirty="0"/>
              <a:t>2</a:t>
            </a:r>
            <a:r>
              <a:rPr lang="zh-CN" altLang="en-US" sz="2400" dirty="0"/>
              <a:t>、需录屏软件完成使用流程，分析其功能的 交互流程与界面；</a:t>
            </a:r>
            <a:endParaRPr lang="en-US" altLang="zh-CN" sz="2400" dirty="0"/>
          </a:p>
          <a:p>
            <a:r>
              <a:rPr lang="zh-CN" altLang="en-US" sz="2400" dirty="0"/>
              <a:t>（安卓手机用录屏软件，</a:t>
            </a:r>
            <a:r>
              <a:rPr lang="en-US" altLang="zh-CN" sz="2400" dirty="0"/>
              <a:t>IOS</a:t>
            </a:r>
            <a:r>
              <a:rPr lang="zh-CN" altLang="en-US" sz="2400" dirty="0"/>
              <a:t>手机系统自带录屏功能）</a:t>
            </a:r>
            <a:endParaRPr lang="en-US" altLang="zh-CN" sz="2400" dirty="0"/>
          </a:p>
          <a:p>
            <a:endParaRPr lang="en-US" altLang="zh-CN" sz="2400" dirty="0"/>
          </a:p>
          <a:p>
            <a:r>
              <a:rPr lang="en-US" altLang="zh-CN" sz="2400" dirty="0"/>
              <a:t>3</a:t>
            </a:r>
            <a:r>
              <a:rPr lang="zh-CN" altLang="en-US" sz="2400" dirty="0"/>
              <a:t>、分析软件在使用过程中的优点与缺点；</a:t>
            </a:r>
            <a:endParaRPr lang="en-US" altLang="zh-CN" sz="2400" dirty="0"/>
          </a:p>
          <a:p>
            <a:endParaRPr lang="en-US" altLang="zh-CN" sz="2400" dirty="0"/>
          </a:p>
          <a:p>
            <a:r>
              <a:rPr lang="en-US" altLang="zh-CN" sz="2400" dirty="0"/>
              <a:t>4</a:t>
            </a:r>
            <a:r>
              <a:rPr lang="zh-CN" altLang="en-US" sz="2400" dirty="0"/>
              <a:t>、其优点循序了哪些设计原则？其相关基础理论是什么？（至少</a:t>
            </a:r>
            <a:r>
              <a:rPr lang="en-US" altLang="zh-CN" sz="2400" dirty="0"/>
              <a:t>5</a:t>
            </a:r>
            <a:r>
              <a:rPr lang="zh-CN" altLang="en-US" sz="2400" dirty="0"/>
              <a:t>点）</a:t>
            </a:r>
            <a:endParaRPr lang="en-US" altLang="zh-CN" sz="2400" dirty="0"/>
          </a:p>
          <a:p>
            <a:r>
              <a:rPr lang="zh-CN" altLang="en-US" sz="2400" dirty="0"/>
              <a:t>       其缺点违背了哪些设计原则？其相关基础理论是什么？ （至少</a:t>
            </a:r>
            <a:r>
              <a:rPr lang="en-US" altLang="zh-CN" sz="2400" dirty="0"/>
              <a:t>5</a:t>
            </a:r>
            <a:r>
              <a:rPr lang="zh-CN" altLang="en-US" sz="2400" dirty="0"/>
              <a:t>点）</a:t>
            </a:r>
            <a:endParaRPr lang="en-US" altLang="zh-CN" sz="2400" dirty="0"/>
          </a:p>
          <a:p>
            <a:endParaRPr lang="en-US" altLang="zh-CN" sz="2800" dirty="0"/>
          </a:p>
          <a:p>
            <a:r>
              <a:rPr lang="zh-CN" altLang="en-US" sz="2400" b="1" dirty="0">
                <a:solidFill>
                  <a:srgbClr val="FF0000"/>
                </a:solidFill>
              </a:rPr>
              <a:t>注意：</a:t>
            </a:r>
            <a:r>
              <a:rPr lang="en-US" altLang="zh-CN" sz="2400" dirty="0"/>
              <a:t>4-5</a:t>
            </a:r>
            <a:r>
              <a:rPr lang="zh-CN" altLang="en-US" sz="2400" dirty="0"/>
              <a:t>位同学一组，作业由</a:t>
            </a:r>
            <a:r>
              <a:rPr lang="en-US" altLang="zh-CN" sz="2400" dirty="0"/>
              <a:t>PPT</a:t>
            </a:r>
            <a:r>
              <a:rPr lang="zh-CN" altLang="en-US" sz="2400" dirty="0"/>
              <a:t>展示，软件操作录屏需播放视频；</a:t>
            </a:r>
            <a:endParaRPr lang="en-US" altLang="zh-CN" sz="2400" dirty="0"/>
          </a:p>
          <a:p>
            <a:r>
              <a:rPr lang="zh-CN" altLang="en-US" sz="2400" dirty="0"/>
              <a:t>每组选择</a:t>
            </a:r>
            <a:r>
              <a:rPr lang="zh-CN" altLang="en-US" sz="2400" b="1" dirty="0"/>
              <a:t>两个同类别软件</a:t>
            </a:r>
            <a:r>
              <a:rPr lang="zh-CN" altLang="en-US" sz="2400" dirty="0"/>
              <a:t>对比分析，外国团队开发的软件优先。</a:t>
            </a:r>
            <a:endParaRPr lang="en-US" altLang="zh-CN" sz="2400" dirty="0"/>
          </a:p>
          <a:p>
            <a:endParaRPr lang="en-US" altLang="zh-CN" sz="2400" b="1" dirty="0"/>
          </a:p>
        </p:txBody>
      </p:sp>
    </p:spTree>
    <p:extLst>
      <p:ext uri="{BB962C8B-B14F-4D97-AF65-F5344CB8AC3E}">
        <p14:creationId xmlns:p14="http://schemas.microsoft.com/office/powerpoint/2010/main" val="37790889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椭圆 5"/>
          <p:cNvSpPr/>
          <p:nvPr/>
        </p:nvSpPr>
        <p:spPr bwMode="auto">
          <a:xfrm>
            <a:off x="3921773" y="1117600"/>
            <a:ext cx="4311649" cy="4311650"/>
          </a:xfrm>
          <a:prstGeom prst="ellipse">
            <a:avLst/>
          </a:prstGeom>
          <a:solidFill>
            <a:schemeClr val="tx1">
              <a:lumMod val="85000"/>
              <a:lumOff val="15000"/>
            </a:schemeClr>
          </a:solidFill>
          <a:ln w="3175">
            <a:solidFill>
              <a:schemeClr val="tx1">
                <a:lumMod val="95000"/>
                <a:lumOff val="5000"/>
              </a:schemeClr>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hangingPunct="1">
              <a:defRPr/>
            </a:pPr>
            <a:endParaRPr lang="zh-CN" altLang="en-US"/>
          </a:p>
        </p:txBody>
      </p:sp>
      <p:sp>
        <p:nvSpPr>
          <p:cNvPr id="3076" name="文本框 2"/>
          <p:cNvSpPr txBox="1">
            <a:spLocks noChangeArrowheads="1"/>
          </p:cNvSpPr>
          <p:nvPr/>
        </p:nvSpPr>
        <p:spPr bwMode="auto">
          <a:xfrm>
            <a:off x="3186018" y="2811760"/>
            <a:ext cx="578315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宋体" panose="02010600030101010101" pitchFamily="2" charset="-122"/>
              </a:defRPr>
            </a:lvl9pPr>
          </a:lstStyle>
          <a:p>
            <a:pPr algn="ctr" eaLnBrk="1" hangingPunct="1">
              <a:lnSpc>
                <a:spcPct val="100000"/>
              </a:lnSpc>
              <a:spcBef>
                <a:spcPct val="0"/>
              </a:spcBef>
              <a:buFontTx/>
              <a:buNone/>
            </a:pPr>
            <a:r>
              <a:rPr lang="zh-CN" altLang="en-US" sz="5400" spc="600" dirty="0">
                <a:solidFill>
                  <a:schemeClr val="bg1"/>
                </a:solidFill>
                <a:latin typeface="张海山锐线体简" panose="02000000000000000000" pitchFamily="2" charset="-122"/>
                <a:ea typeface="张海山锐线体简" panose="02000000000000000000" pitchFamily="2" charset="-122"/>
              </a:rPr>
              <a:t>对应原理</a:t>
            </a:r>
          </a:p>
        </p:txBody>
      </p:sp>
      <p:pic>
        <p:nvPicPr>
          <p:cNvPr id="2" name="Andemund Orchestra - Clearly Eyes">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2383495" y="1935839"/>
            <a:ext cx="609600" cy="609600"/>
          </a:xfrm>
          <a:prstGeom prst="rect">
            <a:avLst/>
          </a:prstGeom>
        </p:spPr>
      </p:pic>
    </p:spTree>
    <p:extLst>
      <p:ext uri="{BB962C8B-B14F-4D97-AF65-F5344CB8AC3E}">
        <p14:creationId xmlns:p14="http://schemas.microsoft.com/office/powerpoint/2010/main" val="1406294034"/>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32"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circle(out)">
                                      <p:cBhvr>
                                        <p:cTn id="7" dur="3000"/>
                                        <p:tgtEl>
                                          <p:spTgt spid="6"/>
                                        </p:tgtEl>
                                      </p:cBhvr>
                                    </p:animEffect>
                                  </p:childTnLst>
                                </p:cTn>
                              </p:par>
                              <p:par>
                                <p:cTn id="8" presetID="1" presetClass="mediacall" presetSubtype="0" fill="hold" nodeType="withEffect">
                                  <p:stCondLst>
                                    <p:cond delay="0"/>
                                  </p:stCondLst>
                                  <p:childTnLst>
                                    <p:cmd type="call" cmd="playFrom(0.0)">
                                      <p:cBhvr>
                                        <p:cTn id="9" dur="1" fill="hold"/>
                                        <p:tgtEl>
                                          <p:spTgt spid="2"/>
                                        </p:tgtEl>
                                      </p:cBhvr>
                                    </p:cmd>
                                  </p:childTnLst>
                                </p:cTn>
                              </p:par>
                            </p:childTnLst>
                          </p:cTn>
                        </p:par>
                        <p:par>
                          <p:cTn id="10" fill="hold">
                            <p:stCondLst>
                              <p:cond delay="3000"/>
                            </p:stCondLst>
                            <p:childTnLst>
                              <p:par>
                                <p:cTn id="11" presetID="53" presetClass="entr" presetSubtype="16" fill="hold" grpId="0" nodeType="afterEffect">
                                  <p:stCondLst>
                                    <p:cond delay="0"/>
                                  </p:stCondLst>
                                  <p:childTnLst>
                                    <p:set>
                                      <p:cBhvr>
                                        <p:cTn id="12" dur="1" fill="hold">
                                          <p:stCondLst>
                                            <p:cond delay="0"/>
                                          </p:stCondLst>
                                        </p:cTn>
                                        <p:tgtEl>
                                          <p:spTgt spid="3076"/>
                                        </p:tgtEl>
                                        <p:attrNameLst>
                                          <p:attrName>style.visibility</p:attrName>
                                        </p:attrNameLst>
                                      </p:cBhvr>
                                      <p:to>
                                        <p:strVal val="visible"/>
                                      </p:to>
                                    </p:set>
                                    <p:anim calcmode="lin" valueType="num">
                                      <p:cBhvr>
                                        <p:cTn id="13" dur="2500" fill="hold"/>
                                        <p:tgtEl>
                                          <p:spTgt spid="3076"/>
                                        </p:tgtEl>
                                        <p:attrNameLst>
                                          <p:attrName>ppt_w</p:attrName>
                                        </p:attrNameLst>
                                      </p:cBhvr>
                                      <p:tavLst>
                                        <p:tav tm="0">
                                          <p:val>
                                            <p:fltVal val="0"/>
                                          </p:val>
                                        </p:tav>
                                        <p:tav tm="100000">
                                          <p:val>
                                            <p:strVal val="#ppt_w"/>
                                          </p:val>
                                        </p:tav>
                                      </p:tavLst>
                                    </p:anim>
                                    <p:anim calcmode="lin" valueType="num">
                                      <p:cBhvr>
                                        <p:cTn id="14" dur="2500" fill="hold"/>
                                        <p:tgtEl>
                                          <p:spTgt spid="3076"/>
                                        </p:tgtEl>
                                        <p:attrNameLst>
                                          <p:attrName>ppt_h</p:attrName>
                                        </p:attrNameLst>
                                      </p:cBhvr>
                                      <p:tavLst>
                                        <p:tav tm="0">
                                          <p:val>
                                            <p:fltVal val="0"/>
                                          </p:val>
                                        </p:tav>
                                        <p:tav tm="100000">
                                          <p:val>
                                            <p:strVal val="#ppt_h"/>
                                          </p:val>
                                        </p:tav>
                                      </p:tavLst>
                                    </p:anim>
                                    <p:animEffect transition="in" filter="fade">
                                      <p:cBhvr>
                                        <p:cTn id="15" dur="2500"/>
                                        <p:tgtEl>
                                          <p:spTgt spid="3076"/>
                                        </p:tgtEl>
                                      </p:cBhvr>
                                    </p:animEffect>
                                  </p:childTnLst>
                                </p:cTn>
                              </p:par>
                            </p:childTnLst>
                          </p:cTn>
                        </p:par>
                      </p:childTnLst>
                    </p:cTn>
                  </p:par>
                </p:childTnLst>
              </p:cTn>
              <p:prevCondLst>
                <p:cond evt="onPrev" delay="0">
                  <p:tgtEl>
                    <p:sldTgt/>
                  </p:tgtEl>
                </p:cond>
              </p:prevCondLst>
              <p:nextCondLst>
                <p:cond evt="onNext" delay="0">
                  <p:tgtEl>
                    <p:sldTgt/>
                  </p:tgtEl>
                </p:cond>
              </p:nextCondLst>
            </p:seq>
            <p:audio>
              <p:cMediaNode vol="80000" numSld="999" showWhenStopped="0">
                <p:cTn id="16" fill="remove" display="0">
                  <p:stCondLst>
                    <p:cond delay="indefinite"/>
                  </p:stCondLst>
                  <p:endCondLst>
                    <p:cond evt="onStopAudio" delay="0">
                      <p:tgtEl>
                        <p:sldTgt/>
                      </p:tgtEl>
                    </p:cond>
                  </p:endCondLst>
                </p:cTn>
                <p:tgtEl>
                  <p:spTgt spid="2"/>
                </p:tgtEl>
              </p:cMediaNode>
            </p:audio>
          </p:childTnLst>
        </p:cTn>
      </p:par>
    </p:tnLst>
    <p:bldLst>
      <p:bldP spid="6" grpId="0" animBg="1"/>
      <p:bldP spid="3076"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5234223" y="887024"/>
            <a:ext cx="1723550" cy="923330"/>
          </a:xfrm>
          <a:prstGeom prst="rect">
            <a:avLst/>
          </a:prstGeom>
        </p:spPr>
        <p:txBody>
          <a:bodyPr wrap="none">
            <a:spAutoFit/>
          </a:bodyPr>
          <a:lstStyle/>
          <a:p>
            <a:pPr algn="ctr"/>
            <a:r>
              <a:rPr lang="zh-CN" altLang="en-US" sz="5400" spc="600" dirty="0">
                <a:solidFill>
                  <a:schemeClr val="tx1">
                    <a:lumMod val="85000"/>
                    <a:lumOff val="15000"/>
                  </a:schemeClr>
                </a:solidFill>
                <a:latin typeface="造字工房悦黑（非商用）纤细体" pitchFamily="50" charset="-122"/>
                <a:ea typeface="造字工房悦黑（非商用）纤细体" pitchFamily="50" charset="-122"/>
              </a:rPr>
              <a:t>目录</a:t>
            </a:r>
          </a:p>
        </p:txBody>
      </p:sp>
      <p:sp>
        <p:nvSpPr>
          <p:cNvPr id="5" name="圆角矩形 4"/>
          <p:cNvSpPr/>
          <p:nvPr/>
        </p:nvSpPr>
        <p:spPr>
          <a:xfrm>
            <a:off x="3883334" y="2132715"/>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6" name="圆角矩形 5"/>
          <p:cNvSpPr/>
          <p:nvPr/>
        </p:nvSpPr>
        <p:spPr>
          <a:xfrm>
            <a:off x="3883334" y="3124903"/>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7" name="圆角矩形 6"/>
          <p:cNvSpPr/>
          <p:nvPr/>
        </p:nvSpPr>
        <p:spPr>
          <a:xfrm>
            <a:off x="3883334" y="4117091"/>
            <a:ext cx="4479615" cy="728503"/>
          </a:xfrm>
          <a:prstGeom prst="roundRect">
            <a:avLst/>
          </a:prstGeom>
          <a:noFill/>
          <a:ln>
            <a:solidFill>
              <a:schemeClr val="tx1">
                <a:lumMod val="85000"/>
                <a:lumOff val="1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3600" dirty="0">
              <a:solidFill>
                <a:schemeClr val="tx1">
                  <a:lumMod val="85000"/>
                  <a:lumOff val="15000"/>
                </a:schemeClr>
              </a:solidFill>
              <a:latin typeface="造字工房悦黑（非商用）纤细体" pitchFamily="50" charset="-122"/>
              <a:ea typeface="造字工房悦黑（非商用）纤细体" pitchFamily="50" charset="-122"/>
            </a:endParaRPr>
          </a:p>
        </p:txBody>
      </p:sp>
      <p:sp>
        <p:nvSpPr>
          <p:cNvPr id="2" name="矩形 1"/>
          <p:cNvSpPr/>
          <p:nvPr/>
        </p:nvSpPr>
        <p:spPr>
          <a:xfrm>
            <a:off x="5105982" y="2288753"/>
            <a:ext cx="1980029" cy="523220"/>
          </a:xfrm>
          <a:prstGeom prst="rect">
            <a:avLst/>
          </a:prstGeom>
        </p:spPr>
        <p:txBody>
          <a:bodyPr wrap="none">
            <a:spAutoFit/>
          </a:bodyPr>
          <a:lstStyle/>
          <a:p>
            <a:pPr algn="ctr"/>
            <a:r>
              <a:rPr lang="zh-CN" altLang="en-US" sz="2800" dirty="0">
                <a:solidFill>
                  <a:schemeClr val="tx1">
                    <a:lumMod val="85000"/>
                    <a:lumOff val="15000"/>
                  </a:schemeClr>
                </a:solidFill>
                <a:latin typeface="造字工房悦黑（非商用）纤细体" pitchFamily="50" charset="-122"/>
                <a:ea typeface="造字工房悦黑（非商用）纤细体" pitchFamily="50" charset="-122"/>
              </a:rPr>
              <a:t>格式塔原理</a:t>
            </a:r>
          </a:p>
        </p:txBody>
      </p:sp>
      <p:sp>
        <p:nvSpPr>
          <p:cNvPr id="3" name="矩形 2"/>
          <p:cNvSpPr/>
          <p:nvPr/>
        </p:nvSpPr>
        <p:spPr>
          <a:xfrm>
            <a:off x="5285518" y="3227544"/>
            <a:ext cx="1620958" cy="523220"/>
          </a:xfrm>
          <a:prstGeom prst="rect">
            <a:avLst/>
          </a:prstGeom>
        </p:spPr>
        <p:txBody>
          <a:bodyPr wrap="none">
            <a:spAutoFit/>
          </a:bodyPr>
          <a:lstStyle/>
          <a:p>
            <a:pPr algn="ctr"/>
            <a:r>
              <a:rPr lang="zh-CN" altLang="en-US" sz="2800" dirty="0">
                <a:solidFill>
                  <a:schemeClr val="tx1">
                    <a:lumMod val="85000"/>
                    <a:lumOff val="15000"/>
                  </a:schemeClr>
                </a:solidFill>
                <a:latin typeface="造字工房悦黑（非商用）纤细体" pitchFamily="50" charset="-122"/>
                <a:ea typeface="造字工房悦黑（非商用）纤细体" pitchFamily="50" charset="-122"/>
              </a:rPr>
              <a:t>费茨定律</a:t>
            </a:r>
          </a:p>
        </p:txBody>
      </p:sp>
      <p:sp>
        <p:nvSpPr>
          <p:cNvPr id="8" name="矩形 7"/>
          <p:cNvSpPr/>
          <p:nvPr/>
        </p:nvSpPr>
        <p:spPr>
          <a:xfrm>
            <a:off x="5644591" y="4219732"/>
            <a:ext cx="902812" cy="523220"/>
          </a:xfrm>
          <a:prstGeom prst="rect">
            <a:avLst/>
          </a:prstGeom>
        </p:spPr>
        <p:txBody>
          <a:bodyPr wrap="none">
            <a:spAutoFit/>
          </a:bodyPr>
          <a:lstStyle/>
          <a:p>
            <a:pPr algn="ctr"/>
            <a:r>
              <a:rPr lang="zh-CN" altLang="en-US" sz="2800" dirty="0">
                <a:solidFill>
                  <a:schemeClr val="tx1">
                    <a:lumMod val="85000"/>
                    <a:lumOff val="15000"/>
                  </a:schemeClr>
                </a:solidFill>
                <a:latin typeface="造字工房悦黑（非商用）纤细体" pitchFamily="50" charset="-122"/>
                <a:ea typeface="造字工房悦黑（非商用）纤细体" pitchFamily="50" charset="-122"/>
              </a:rPr>
              <a:t>举例</a:t>
            </a:r>
          </a:p>
        </p:txBody>
      </p:sp>
    </p:spTree>
    <p:extLst>
      <p:ext uri="{BB962C8B-B14F-4D97-AF65-F5344CB8AC3E}">
        <p14:creationId xmlns:p14="http://schemas.microsoft.com/office/powerpoint/2010/main" val="1151507784"/>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circle(in)">
                                      <p:cBhvr>
                                        <p:cTn id="7" dur="2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1" presetClass="entr" presetSubtype="1"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heel(1)">
                                      <p:cBhvr>
                                        <p:cTn id="12" dur="3100"/>
                                        <p:tgtEl>
                                          <p:spTgt spid="5"/>
                                        </p:tgtEl>
                                      </p:cBhvr>
                                    </p:animEffect>
                                  </p:childTnLst>
                                </p:cTn>
                              </p:par>
                              <p:par>
                                <p:cTn id="13" presetID="21" presetClass="entr" presetSubtype="1" fill="hold" grpId="0" nodeType="with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wheel(1)">
                                      <p:cBhvr>
                                        <p:cTn id="15" dur="3100"/>
                                        <p:tgtEl>
                                          <p:spTgt spid="6"/>
                                        </p:tgtEl>
                                      </p:cBhvr>
                                    </p:animEffect>
                                  </p:childTnLst>
                                </p:cTn>
                              </p:par>
                              <p:par>
                                <p:cTn id="16" presetID="21" presetClass="entr" presetSubtype="1" fill="hold" grpId="0" nodeType="withEffect">
                                  <p:stCondLst>
                                    <p:cond delay="0"/>
                                  </p:stCondLst>
                                  <p:childTnLst>
                                    <p:set>
                                      <p:cBhvr>
                                        <p:cTn id="17" dur="1" fill="hold">
                                          <p:stCondLst>
                                            <p:cond delay="0"/>
                                          </p:stCondLst>
                                        </p:cTn>
                                        <p:tgtEl>
                                          <p:spTgt spid="7"/>
                                        </p:tgtEl>
                                        <p:attrNameLst>
                                          <p:attrName>style.visibility</p:attrName>
                                        </p:attrNameLst>
                                      </p:cBhvr>
                                      <p:to>
                                        <p:strVal val="visible"/>
                                      </p:to>
                                    </p:set>
                                    <p:animEffect transition="in" filter="wheel(1)">
                                      <p:cBhvr>
                                        <p:cTn id="18" dur="3100"/>
                                        <p:tgtEl>
                                          <p:spTgt spid="7"/>
                                        </p:tgtEl>
                                      </p:cBhvr>
                                    </p:animEffect>
                                  </p:childTnLst>
                                </p:cTn>
                              </p:par>
                            </p:childTnLst>
                          </p:cTn>
                        </p:par>
                        <p:par>
                          <p:cTn id="19" fill="hold">
                            <p:stCondLst>
                              <p:cond delay="3100"/>
                            </p:stCondLst>
                            <p:childTnLst>
                              <p:par>
                                <p:cTn id="20" presetID="1" presetClass="entr" presetSubtype="0" fill="hold" grpId="1" nodeType="afterEffect">
                                  <p:stCondLst>
                                    <p:cond delay="0"/>
                                  </p:stCondLst>
                                  <p:childTnLst>
                                    <p:set>
                                      <p:cBhvr>
                                        <p:cTn id="21" dur="1" fill="hold">
                                          <p:stCondLst>
                                            <p:cond delay="0"/>
                                          </p:stCondLst>
                                        </p:cTn>
                                        <p:tgtEl>
                                          <p:spTgt spid="2"/>
                                        </p:tgtEl>
                                        <p:attrNameLst>
                                          <p:attrName>style.visibility</p:attrName>
                                        </p:attrNameLst>
                                      </p:cBhvr>
                                      <p:to>
                                        <p:strVal val="visible"/>
                                      </p:to>
                                    </p:set>
                                  </p:childTnLst>
                                </p:cTn>
                              </p:par>
                            </p:childTnLst>
                          </p:cTn>
                        </p:par>
                        <p:par>
                          <p:cTn id="22" fill="hold">
                            <p:stCondLst>
                              <p:cond delay="3100"/>
                            </p:stCondLst>
                            <p:childTnLst>
                              <p:par>
                                <p:cTn id="23" presetID="56" presetClass="path" presetSubtype="0" accel="20000" decel="34000" fill="hold" grpId="0" nodeType="afterEffect">
                                  <p:stCondLst>
                                    <p:cond delay="0"/>
                                  </p:stCondLst>
                                  <p:childTnLst>
                                    <p:animMotion origin="layout" path="M 0 7.40741E-7 L 0.58216 -0.31852 " pathEditMode="fixed" rAng="0" ptsTypes="AA">
                                      <p:cBhvr>
                                        <p:cTn id="24" dur="900" spd="-100000" fill="hold"/>
                                        <p:tgtEl>
                                          <p:spTgt spid="2"/>
                                        </p:tgtEl>
                                        <p:attrNameLst>
                                          <p:attrName>ppt_x</p:attrName>
                                          <p:attrName>ppt_y</p:attrName>
                                        </p:attrNameLst>
                                      </p:cBhvr>
                                      <p:rCtr x="29102" y="-15926"/>
                                    </p:animMotion>
                                  </p:childTnLst>
                                </p:cTn>
                              </p:par>
                              <p:par>
                                <p:cTn id="25" presetID="1" presetClass="entr" presetSubtype="0" fill="hold" grpId="0" nodeType="withEffect">
                                  <p:stCondLst>
                                    <p:cond delay="0"/>
                                  </p:stCondLst>
                                  <p:childTnLst>
                                    <p:set>
                                      <p:cBhvr>
                                        <p:cTn id="26" dur="1" fill="hold">
                                          <p:stCondLst>
                                            <p:cond delay="0"/>
                                          </p:stCondLst>
                                        </p:cTn>
                                        <p:tgtEl>
                                          <p:spTgt spid="3"/>
                                        </p:tgtEl>
                                        <p:attrNameLst>
                                          <p:attrName>style.visibility</p:attrName>
                                        </p:attrNameLst>
                                      </p:cBhvr>
                                      <p:to>
                                        <p:strVal val="visible"/>
                                      </p:to>
                                    </p:set>
                                  </p:childTnLst>
                                </p:cTn>
                              </p:par>
                              <p:par>
                                <p:cTn id="27" presetID="56" presetClass="path" presetSubtype="0" accel="20000" decel="34000" fill="hold" grpId="1" nodeType="withEffect">
                                  <p:stCondLst>
                                    <p:cond delay="0"/>
                                  </p:stCondLst>
                                  <p:childTnLst>
                                    <p:animMotion origin="layout" path="M 0 3.7037E-6 L 0.58854 -0.33357 " pathEditMode="fixed" rAng="0" ptsTypes="AA">
                                      <p:cBhvr>
                                        <p:cTn id="28" dur="900" spd="-100000" fill="hold"/>
                                        <p:tgtEl>
                                          <p:spTgt spid="3"/>
                                        </p:tgtEl>
                                        <p:attrNameLst>
                                          <p:attrName>ppt_x</p:attrName>
                                          <p:attrName>ppt_y</p:attrName>
                                        </p:attrNameLst>
                                      </p:cBhvr>
                                      <p:rCtr x="29427" y="-16690"/>
                                    </p:animMotion>
                                  </p:childTnLst>
                                </p:cTn>
                              </p:par>
                              <p:par>
                                <p:cTn id="29" presetID="1" presetClass="entr" presetSubtype="0" fill="hold" grpId="0" nodeType="withEffect">
                                  <p:stCondLst>
                                    <p:cond delay="0"/>
                                  </p:stCondLst>
                                  <p:childTnLst>
                                    <p:set>
                                      <p:cBhvr>
                                        <p:cTn id="30" dur="1" fill="hold">
                                          <p:stCondLst>
                                            <p:cond delay="0"/>
                                          </p:stCondLst>
                                        </p:cTn>
                                        <p:tgtEl>
                                          <p:spTgt spid="8"/>
                                        </p:tgtEl>
                                        <p:attrNameLst>
                                          <p:attrName>style.visibility</p:attrName>
                                        </p:attrNameLst>
                                      </p:cBhvr>
                                      <p:to>
                                        <p:strVal val="visible"/>
                                      </p:to>
                                    </p:set>
                                  </p:childTnLst>
                                </p:cTn>
                              </p:par>
                              <p:par>
                                <p:cTn id="31" presetID="56" presetClass="path" presetSubtype="0" accel="20000" decel="34000" fill="hold" grpId="1" nodeType="withEffect">
                                  <p:stCondLst>
                                    <p:cond delay="0"/>
                                  </p:stCondLst>
                                  <p:childTnLst>
                                    <p:animMotion origin="layout" path="M 0 -2.22222E-6 L 0.59505 -0.34259 " pathEditMode="fixed" rAng="0" ptsTypes="AA">
                                      <p:cBhvr>
                                        <p:cTn id="32" dur="900" spd="-100000" fill="hold"/>
                                        <p:tgtEl>
                                          <p:spTgt spid="8"/>
                                        </p:tgtEl>
                                        <p:attrNameLst>
                                          <p:attrName>ppt_x</p:attrName>
                                          <p:attrName>ppt_y</p:attrName>
                                        </p:attrNameLst>
                                      </p:cBhvr>
                                      <p:rCtr x="29753" y="-1713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animBg="1"/>
      <p:bldP spid="2" grpId="0"/>
      <p:bldP spid="2" grpId="1"/>
      <p:bldP spid="3" grpId="0"/>
      <p:bldP spid="3" grpId="1"/>
      <p:bldP spid="8" grpId="0"/>
      <p:bldP spid="8" grpId="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215</TotalTime>
  <Words>1324</Words>
  <Application>Microsoft Office PowerPoint</Application>
  <PresentationFormat>宽屏</PresentationFormat>
  <Paragraphs>181</Paragraphs>
  <Slides>45</Slides>
  <Notes>0</Notes>
  <HiddenSlides>0</HiddenSlides>
  <MMClips>1</MMClips>
  <ScaleCrop>false</ScaleCrop>
  <HeadingPairs>
    <vt:vector size="6" baseType="variant">
      <vt:variant>
        <vt:lpstr>已用的字体</vt:lpstr>
      </vt:variant>
      <vt:variant>
        <vt:i4>11</vt:i4>
      </vt:variant>
      <vt:variant>
        <vt:lpstr>主题</vt:lpstr>
      </vt:variant>
      <vt:variant>
        <vt:i4>1</vt:i4>
      </vt:variant>
      <vt:variant>
        <vt:lpstr>幻灯片标题</vt:lpstr>
      </vt:variant>
      <vt:variant>
        <vt:i4>45</vt:i4>
      </vt:variant>
    </vt:vector>
  </HeadingPairs>
  <TitlesOfParts>
    <vt:vector size="57" baseType="lpstr">
      <vt:lpstr>Noto Sans S Chinese Regular</vt:lpstr>
      <vt:lpstr>等线</vt:lpstr>
      <vt:lpstr>微软雅黑</vt:lpstr>
      <vt:lpstr>造字工房典黑（非商用）超细体</vt:lpstr>
      <vt:lpstr>造字工房悦黑（非商用）纤细体</vt:lpstr>
      <vt:lpstr>造字工房悦黑体验版纤细体</vt:lpstr>
      <vt:lpstr>张海山锐线体简</vt:lpstr>
      <vt:lpstr>Arial</vt:lpstr>
      <vt:lpstr>Calibri</vt:lpstr>
      <vt:lpstr>Calibri Light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整体流程</vt:lpstr>
      <vt:lpstr>操作可逆</vt:lpstr>
      <vt:lpstr>即时反馈</vt:lpstr>
      <vt:lpstr>边界按钮</vt:lpstr>
      <vt:lpstr>图标易理解</vt:lpstr>
      <vt:lpstr>拍摄&amp;编辑</vt:lpstr>
      <vt:lpstr>清晰的路径</vt:lpstr>
      <vt:lpstr>时间进度</vt:lpstr>
      <vt:lpstr>足够大的目标</vt:lpstr>
      <vt:lpstr>PowerPoint 演示文稿</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Microsoft</dc:creator>
  <cp:lastModifiedBy>冒 力</cp:lastModifiedBy>
  <cp:revision>26</cp:revision>
  <dcterms:created xsi:type="dcterms:W3CDTF">2018-10-30T04:43:47Z</dcterms:created>
  <dcterms:modified xsi:type="dcterms:W3CDTF">2022-10-16T01:52:47Z</dcterms:modified>
</cp:coreProperties>
</file>